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2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3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93" r:id="rId2"/>
    <p:sldId id="258" r:id="rId3"/>
    <p:sldId id="316" r:id="rId4"/>
    <p:sldId id="276" r:id="rId5"/>
    <p:sldId id="275" r:id="rId6"/>
    <p:sldId id="289" r:id="rId7"/>
    <p:sldId id="290" r:id="rId8"/>
    <p:sldId id="295" r:id="rId9"/>
    <p:sldId id="291" r:id="rId10"/>
    <p:sldId id="292" r:id="rId11"/>
    <p:sldId id="338" r:id="rId12"/>
    <p:sldId id="337" r:id="rId13"/>
  </p:sldIdLst>
  <p:sldSz cx="12192000" cy="6858000"/>
  <p:notesSz cx="6858000" cy="9144000"/>
  <p:embeddedFontLst>
    <p:embeddedFont>
      <p:font typeface="Montserrat" panose="00000500000000000000" pitchFamily="2" charset="0"/>
      <p:regular r:id="rId15"/>
    </p:embeddedFont>
    <p:embeddedFont>
      <p:font typeface="Tempus Sans ITC" panose="04020404030D07020202" pitchFamily="82" charset="0"/>
      <p:regular r:id="rId16"/>
    </p:embeddedFont>
    <p:embeddedFont>
      <p:font typeface="等线" panose="02010600030101010101" pitchFamily="2" charset="-122"/>
      <p:regular r:id="rId17"/>
      <p:bold r:id="rId18"/>
    </p:embeddedFont>
    <p:embeddedFont>
      <p:font typeface="等线 Light" panose="02010600030101010101" pitchFamily="2" charset="-122"/>
      <p:regular r:id="rId19"/>
    </p:embeddedFont>
    <p:embeddedFont>
      <p:font typeface="微软雅黑" panose="020B0503020204020204" pitchFamily="34" charset="-122"/>
      <p:regular r:id="rId20"/>
      <p:bold r:id="rId21"/>
    </p:embeddedFont>
  </p:embeddedFontLst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改改" id="{E32F8A89-2A07-43D6-81A8-44AA91B7F197}">
          <p14:sldIdLst>
            <p14:sldId id="293"/>
            <p14:sldId id="258"/>
            <p14:sldId id="316"/>
            <p14:sldId id="276"/>
            <p14:sldId id="275"/>
            <p14:sldId id="289"/>
            <p14:sldId id="290"/>
            <p14:sldId id="295"/>
            <p14:sldId id="291"/>
            <p14:sldId id="292"/>
            <p14:sldId id="338"/>
            <p14:sldId id="33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User" initials="U" lastIdx="1" clrIdx="0"/>
  <p:cmAuthor id="1" name="姜 洁" initials="姜" lastIdx="1" clrIdx="0"/>
  <p:cmAuthor id="2" name="hp" initials="h" lastIdx="2" clrIdx="1"/>
  <p:cmAuthor id="3" name="Uru" initials="+1" lastIdx="4" clrIdx="2"/>
  <p:cmAuthor id="4" name="Triple-p" initials="T" lastIdx="1" clrIdx="3"/>
  <p:cmAuthor id="5" name="weipl" initials="w" lastIdx="4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BCC0"/>
    <a:srgbClr val="D40000"/>
    <a:srgbClr val="915D5F"/>
    <a:srgbClr val="E3BEC2"/>
    <a:srgbClr val="EFCECE"/>
    <a:srgbClr val="F6CCCC"/>
    <a:srgbClr val="AC8A8E"/>
    <a:srgbClr val="B2C8DF"/>
    <a:srgbClr val="A6BE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1" d="100"/>
          <a:sy n="51" d="100"/>
        </p:scale>
        <p:origin x="782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PPT</a:t>
            </a:r>
            <a:r>
              <a:rPr lang="zh-CN" altLang="en-US"/>
              <a:t>的总体色调改掉</a:t>
            </a:r>
            <a:r>
              <a:rPr lang="en-US" altLang="zh-CN"/>
              <a:t> </a:t>
            </a:r>
            <a:r>
              <a:rPr lang="zh-CN" altLang="en-US"/>
              <a:t>换成这种颜色的</a:t>
            </a:r>
          </a:p>
          <a:p>
            <a:r>
              <a:rPr lang="zh-CN" altLang="en-US"/>
              <a:t>Rathje, S., Roozenbeek, J., Van Bavel, J. J., &amp; Van Der Linden, S. (2023). Accuracy and social motivations shape judgements of (mis)information. Nature Human Behaviour, 7(6), 892–903. https://doi.org/10.1038/s41562-023-01540-w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Rathje, S., Roozenbeek, J., Van Bavel, J. J., &amp; Van Der Linden, S. (2023). Accuracy and social motivations shape judgements of (mis)information. Nature Human Behaviour, 7(6), 892–903. https://doi.org/10.1038/s41562-023-01540-w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76D72-D13A-453A-A76F-F6F01C473B3E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AF61-F318-40E2-AE9E-4FF088256F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76D72-D13A-453A-A76F-F6F01C473B3E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AF61-F318-40E2-AE9E-4FF088256F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76D72-D13A-453A-A76F-F6F01C473B3E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AF61-F318-40E2-AE9E-4FF088256F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76D72-D13A-453A-A76F-F6F01C473B3E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AF61-F318-40E2-AE9E-4FF088256F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76D72-D13A-453A-A76F-F6F01C473B3E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AF61-F318-40E2-AE9E-4FF088256F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76D72-D13A-453A-A76F-F6F01C473B3E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AF61-F318-40E2-AE9E-4FF088256F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76D72-D13A-453A-A76F-F6F01C473B3E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AF61-F318-40E2-AE9E-4FF088256F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76D72-D13A-453A-A76F-F6F01C473B3E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AF61-F318-40E2-AE9E-4FF088256F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76D72-D13A-453A-A76F-F6F01C473B3E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AF61-F318-40E2-AE9E-4FF088256F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76D72-D13A-453A-A76F-F6F01C473B3E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AF61-F318-40E2-AE9E-4FF088256F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76D72-D13A-453A-A76F-F6F01C473B3E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AF61-F318-40E2-AE9E-4FF088256F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776D72-D13A-453A-A76F-F6F01C473B3E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A8AF61-F318-40E2-AE9E-4FF088256F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83.xml"/><Relationship Id="rId13" Type="http://schemas.openxmlformats.org/officeDocument/2006/relationships/image" Target="../media/image13.svg"/><Relationship Id="rId3" Type="http://schemas.openxmlformats.org/officeDocument/2006/relationships/tags" Target="../tags/tag78.xml"/><Relationship Id="rId7" Type="http://schemas.openxmlformats.org/officeDocument/2006/relationships/tags" Target="../tags/tag82.xml"/><Relationship Id="rId12" Type="http://schemas.openxmlformats.org/officeDocument/2006/relationships/image" Target="../media/image12.png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tags" Target="../tags/tag81.xml"/><Relationship Id="rId11" Type="http://schemas.openxmlformats.org/officeDocument/2006/relationships/image" Target="../media/image11.png"/><Relationship Id="rId5" Type="http://schemas.openxmlformats.org/officeDocument/2006/relationships/tags" Target="../tags/tag80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79.xml"/><Relationship Id="rId9" Type="http://schemas.openxmlformats.org/officeDocument/2006/relationships/tags" Target="../tags/tag84.xml"/><Relationship Id="rId1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3" Type="http://schemas.openxmlformats.org/officeDocument/2006/relationships/tags" Target="../tags/tag87.xml"/><Relationship Id="rId7" Type="http://schemas.openxmlformats.org/officeDocument/2006/relationships/tags" Target="../tags/tag91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tags" Target="../tags/tag95.xml"/><Relationship Id="rId5" Type="http://schemas.openxmlformats.org/officeDocument/2006/relationships/tags" Target="../tags/tag89.xml"/><Relationship Id="rId10" Type="http://schemas.openxmlformats.org/officeDocument/2006/relationships/tags" Target="../tags/tag94.xml"/><Relationship Id="rId4" Type="http://schemas.openxmlformats.org/officeDocument/2006/relationships/tags" Target="../tags/tag88.xml"/><Relationship Id="rId9" Type="http://schemas.openxmlformats.org/officeDocument/2006/relationships/tags" Target="../tags/tag9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98.xml"/><Relationship Id="rId7" Type="http://schemas.openxmlformats.org/officeDocument/2006/relationships/image" Target="../media/image2.png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5.png"/><Relationship Id="rId5" Type="http://schemas.openxmlformats.org/officeDocument/2006/relationships/tags" Target="../tags/tag10.xml"/><Relationship Id="rId10" Type="http://schemas.openxmlformats.org/officeDocument/2006/relationships/image" Target="../media/image4.jpeg"/><Relationship Id="rId4" Type="http://schemas.openxmlformats.org/officeDocument/2006/relationships/tags" Target="../tags/tag9.xml"/><Relationship Id="rId9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tags" Target="../tags/tag26.xml"/><Relationship Id="rId18" Type="http://schemas.openxmlformats.org/officeDocument/2006/relationships/tags" Target="../tags/tag31.xml"/><Relationship Id="rId3" Type="http://schemas.openxmlformats.org/officeDocument/2006/relationships/tags" Target="../tags/tag16.xml"/><Relationship Id="rId21" Type="http://schemas.openxmlformats.org/officeDocument/2006/relationships/image" Target="../media/image6.png"/><Relationship Id="rId7" Type="http://schemas.openxmlformats.org/officeDocument/2006/relationships/tags" Target="../tags/tag20.xml"/><Relationship Id="rId12" Type="http://schemas.openxmlformats.org/officeDocument/2006/relationships/tags" Target="../tags/tag25.xml"/><Relationship Id="rId17" Type="http://schemas.openxmlformats.org/officeDocument/2006/relationships/tags" Target="../tags/tag30.xml"/><Relationship Id="rId2" Type="http://schemas.openxmlformats.org/officeDocument/2006/relationships/tags" Target="../tags/tag15.xml"/><Relationship Id="rId16" Type="http://schemas.openxmlformats.org/officeDocument/2006/relationships/tags" Target="../tags/tag29.xml"/><Relationship Id="rId20" Type="http://schemas.openxmlformats.org/officeDocument/2006/relationships/notesSlide" Target="../notesSlides/notesSlide2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tags" Target="../tags/tag24.xml"/><Relationship Id="rId5" Type="http://schemas.openxmlformats.org/officeDocument/2006/relationships/tags" Target="../tags/tag18.xml"/><Relationship Id="rId15" Type="http://schemas.openxmlformats.org/officeDocument/2006/relationships/tags" Target="../tags/tag28.xml"/><Relationship Id="rId10" Type="http://schemas.openxmlformats.org/officeDocument/2006/relationships/tags" Target="../tags/tag23.xml"/><Relationship Id="rId19" Type="http://schemas.openxmlformats.org/officeDocument/2006/relationships/slideLayout" Target="../slideLayouts/slideLayout1.xml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tags" Target="../tags/tag27.xml"/><Relationship Id="rId2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13" Type="http://schemas.openxmlformats.org/officeDocument/2006/relationships/notesSlide" Target="../notesSlides/notesSlide3.xml"/><Relationship Id="rId3" Type="http://schemas.openxmlformats.org/officeDocument/2006/relationships/tags" Target="../tags/tag34.xml"/><Relationship Id="rId7" Type="http://schemas.openxmlformats.org/officeDocument/2006/relationships/tags" Target="../tags/tag38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tags" Target="../tags/tag42.xml"/><Relationship Id="rId5" Type="http://schemas.openxmlformats.org/officeDocument/2006/relationships/tags" Target="../tags/tag36.xml"/><Relationship Id="rId10" Type="http://schemas.openxmlformats.org/officeDocument/2006/relationships/tags" Target="../tags/tag41.xml"/><Relationship Id="rId4" Type="http://schemas.openxmlformats.org/officeDocument/2006/relationships/tags" Target="../tags/tag35.xml"/><Relationship Id="rId9" Type="http://schemas.openxmlformats.org/officeDocument/2006/relationships/tags" Target="../tags/tag40.xml"/><Relationship Id="rId1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13" Type="http://schemas.openxmlformats.org/officeDocument/2006/relationships/image" Target="../media/image9.png"/><Relationship Id="rId3" Type="http://schemas.openxmlformats.org/officeDocument/2006/relationships/tags" Target="../tags/tag45.xml"/><Relationship Id="rId7" Type="http://schemas.openxmlformats.org/officeDocument/2006/relationships/tags" Target="../tags/tag49.xml"/><Relationship Id="rId12" Type="http://schemas.openxmlformats.org/officeDocument/2006/relationships/image" Target="../media/image8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image" Target="../media/image7.png"/><Relationship Id="rId5" Type="http://schemas.openxmlformats.org/officeDocument/2006/relationships/tags" Target="../tags/tag47.xml"/><Relationship Id="rId15" Type="http://schemas.openxmlformats.org/officeDocument/2006/relationships/image" Target="../media/image5.png"/><Relationship Id="rId10" Type="http://schemas.openxmlformats.org/officeDocument/2006/relationships/image" Target="../media/image6.png"/><Relationship Id="rId4" Type="http://schemas.openxmlformats.org/officeDocument/2006/relationships/tags" Target="../tags/tag46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7" Type="http://schemas.openxmlformats.org/officeDocument/2006/relationships/image" Target="../media/image5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5.xml"/><Relationship Id="rId4" Type="http://schemas.openxmlformats.org/officeDocument/2006/relationships/tags" Target="../tags/tag5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63.xml"/><Relationship Id="rId3" Type="http://schemas.openxmlformats.org/officeDocument/2006/relationships/tags" Target="../tags/tag58.xml"/><Relationship Id="rId7" Type="http://schemas.openxmlformats.org/officeDocument/2006/relationships/tags" Target="../tags/tag62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11" Type="http://schemas.openxmlformats.org/officeDocument/2006/relationships/tags" Target="../tags/tag66.xml"/><Relationship Id="rId5" Type="http://schemas.openxmlformats.org/officeDocument/2006/relationships/tags" Target="../tags/tag60.xml"/><Relationship Id="rId10" Type="http://schemas.openxmlformats.org/officeDocument/2006/relationships/tags" Target="../tags/tag65.xml"/><Relationship Id="rId4" Type="http://schemas.openxmlformats.org/officeDocument/2006/relationships/tags" Target="../tags/tag59.xml"/><Relationship Id="rId9" Type="http://schemas.openxmlformats.org/officeDocument/2006/relationships/tags" Target="../tags/tag6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3" Type="http://schemas.openxmlformats.org/officeDocument/2006/relationships/tags" Target="../tags/tag69.xml"/><Relationship Id="rId7" Type="http://schemas.openxmlformats.org/officeDocument/2006/relationships/tags" Target="../tags/tag73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image" Target="../media/image5.png"/><Relationship Id="rId5" Type="http://schemas.openxmlformats.org/officeDocument/2006/relationships/tags" Target="../tags/tag71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70.xml"/><Relationship Id="rId9" Type="http://schemas.openxmlformats.org/officeDocument/2006/relationships/tags" Target="../tags/tag7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图片 100"/>
          <p:cNvPicPr/>
          <p:nvPr/>
        </p:nvPicPr>
        <p:blipFill>
          <a:blip r:embed="rId4">
            <a:alphaModFix amt="60000"/>
            <a:lum bright="-6000"/>
          </a:blip>
          <a:stretch>
            <a:fillRect/>
          </a:stretch>
        </p:blipFill>
        <p:spPr>
          <a:xfrm>
            <a:off x="-120015" y="-635"/>
            <a:ext cx="12312015" cy="82080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>
            <a:alphaModFix amt="40000"/>
            <a:lum contrast="-24000"/>
          </a:blip>
          <a:srcRect l="21420" t="20041" r="375" b="16854"/>
          <a:stretch>
            <a:fillRect/>
          </a:stretch>
        </p:blipFill>
        <p:spPr>
          <a:xfrm>
            <a:off x="-120015" y="-635"/>
            <a:ext cx="12312015" cy="6858635"/>
          </a:xfrm>
          <a:prstGeom prst="rect">
            <a:avLst/>
          </a:prstGeom>
        </p:spPr>
      </p:pic>
      <p:sp>
        <p:nvSpPr>
          <p:cNvPr id="66" name="矩形 65"/>
          <p:cNvSpPr/>
          <p:nvPr/>
        </p:nvSpPr>
        <p:spPr>
          <a:xfrm>
            <a:off x="1187450" y="2574925"/>
            <a:ext cx="9697720" cy="178435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en-US" altLang="zh-CN" sz="4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Accuracy and social motivations shape</a:t>
            </a:r>
          </a:p>
          <a:p>
            <a:pPr algn="ctr"/>
            <a:r>
              <a:rPr lang="en-US" altLang="zh-CN" sz="4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 judgements of (mis)information</a:t>
            </a:r>
            <a:endParaRPr lang="en-US" altLang="zh-CN" sz="4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endParaRPr lang="en-US" altLang="zh-CN" sz="4800" b="1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思源宋体 CN Heavy" panose="02020900000000000000" pitchFamily="18" charset="-122"/>
              <a:cs typeface="Times New Roman" panose="02020603050405020304" charset="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983615" y="6250648"/>
            <a:ext cx="971931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Rathje, S., Roozenbeek, J., Van Bavel, J. J., &amp; Van Der Linden, S. (2023). </a:t>
            </a:r>
          </a:p>
          <a:p>
            <a:pPr algn="r"/>
            <a:endParaRPr lang="en-US" altLang="zh-CN" sz="24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1" name="TextBox 21"/>
          <p:cNvSpPr txBox="1"/>
          <p:nvPr>
            <p:custDataLst>
              <p:tags r:id="rId1"/>
            </p:custDataLst>
          </p:nvPr>
        </p:nvSpPr>
        <p:spPr>
          <a:xfrm>
            <a:off x="1648143" y="5582285"/>
            <a:ext cx="8856345" cy="78422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indent="0" algn="ctr" fontAlgn="auto">
              <a:lnSpc>
                <a:spcPct val="125000"/>
              </a:lnSpc>
            </a:pPr>
            <a:r>
              <a:rPr lang="zh-CN" altLang="en-US" sz="2400" b="1" spc="169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小组成员：</a:t>
            </a:r>
            <a:r>
              <a:rPr lang="en-US" sz="2400" b="1" spc="169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周方茹  郑玉洁  李赵辰泽  舒琦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>
            <p:custDataLst>
              <p:tags r:id="rId1"/>
            </p:custDataLst>
          </p:nvPr>
        </p:nvSpPr>
        <p:spPr>
          <a:xfrm>
            <a:off x="1033780" y="-250190"/>
            <a:ext cx="4207510" cy="1076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2935" b="1" spc="282">
                <a:solidFill>
                  <a:srgbClr val="5454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字由点字刻宋" panose="00020600040101010101" charset="-122"/>
                <a:cs typeface="Times New Roman" panose="02020603050405020304" charset="0"/>
                <a:sym typeface="+mn-lt"/>
              </a:rPr>
              <a:t>Analysis &amp; Results</a:t>
            </a:r>
            <a:endParaRPr lang="en-US" sz="2935" b="1" spc="282">
              <a:solidFill>
                <a:srgbClr val="5454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字由点字刻宋" panose="00020600040101010101" charset="-122"/>
              <a:cs typeface="Times New Roman" panose="0202060305040502030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2"/>
            </p:custDataLst>
          </p:nvPr>
        </p:nvSpPr>
        <p:spPr>
          <a:xfrm>
            <a:off x="8602345" y="266700"/>
            <a:ext cx="442722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indent="0" algn="ctr" fontAlgn="auto">
              <a:lnSpc>
                <a:spcPct val="125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Tempus Sans ITC" panose="04020404030D07020202" pitchFamily="82" charset="0"/>
                <a:sym typeface="+mn-lt"/>
              </a:rPr>
              <a:t>没有发现交互效应？</a:t>
            </a:r>
          </a:p>
        </p:txBody>
      </p:sp>
      <p:sp>
        <p:nvSpPr>
          <p:cNvPr id="45" name="AutoShape 6"/>
          <p:cNvSpPr/>
          <p:nvPr>
            <p:custDataLst>
              <p:tags r:id="rId3"/>
            </p:custDataLst>
          </p:nvPr>
        </p:nvSpPr>
        <p:spPr>
          <a:xfrm>
            <a:off x="9424035" y="827405"/>
            <a:ext cx="2767965" cy="508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/>
          <p:cNvSpPr txBox="1"/>
          <p:nvPr>
            <p:custDataLst>
              <p:tags r:id="rId4"/>
            </p:custDataLst>
          </p:nvPr>
        </p:nvSpPr>
        <p:spPr>
          <a:xfrm>
            <a:off x="1296670" y="1240790"/>
            <a:ext cx="10703560" cy="143764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342900" marR="0" indent="-34290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sz="2400" b="1">
                <a:ea typeface="微软雅黑" panose="020B0503020204020204" pitchFamily="34" charset="-122"/>
                <a:sym typeface="+mn-ea"/>
              </a:rPr>
              <a:t>主要结果变量与来源线索之间，并未发现显著的交互作用</a:t>
            </a:r>
          </a:p>
          <a:p>
            <a:pPr marL="342900" marR="0" indent="-34290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sz="2400">
                <a:ea typeface="微软雅黑" panose="020B0503020204020204" pitchFamily="34" charset="-122"/>
                <a:sym typeface="+mn-ea"/>
              </a:rPr>
              <a:t>研究者的解释：</a:t>
            </a:r>
          </a:p>
          <a:p>
            <a:pPr marR="0" indent="45720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sz="2400">
                <a:ea typeface="微软雅黑" panose="020B0503020204020204" pitchFamily="34" charset="-122"/>
                <a:sym typeface="+mn-ea"/>
              </a:rPr>
              <a:t>本研究的设计在检验这种交互效应的统计力量上可能有所不足</a:t>
            </a:r>
          </a:p>
        </p:txBody>
      </p:sp>
      <p:pic>
        <p:nvPicPr>
          <p:cNvPr id="2" name="图片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6780" y="2934335"/>
            <a:ext cx="7352030" cy="28568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组合 21"/>
          <p:cNvGrpSpPr/>
          <p:nvPr/>
        </p:nvGrpSpPr>
        <p:grpSpPr>
          <a:xfrm>
            <a:off x="-1724" y="5754674"/>
            <a:ext cx="12192000" cy="1106333"/>
            <a:chOff x="12383" y="1139951"/>
            <a:chExt cx="12192000" cy="757845"/>
          </a:xfrm>
        </p:grpSpPr>
        <p:sp>
          <p:nvSpPr>
            <p:cNvPr id="7" name="矩形 6"/>
            <p:cNvSpPr/>
            <p:nvPr>
              <p:custDataLst>
                <p:tags r:id="rId8"/>
              </p:custDataLst>
            </p:nvPr>
          </p:nvSpPr>
          <p:spPr>
            <a:xfrm>
              <a:off x="12383" y="1139951"/>
              <a:ext cx="12192000" cy="757845"/>
            </a:xfrm>
            <a:prstGeom prst="rect">
              <a:avLst/>
            </a:prstGeom>
            <a:solidFill>
              <a:srgbClr val="E0BCC0"/>
            </a:solidFill>
            <a:ln>
              <a:noFill/>
            </a:ln>
            <a:effectLst>
              <a:outerShdw blurRad="127000" dist="38100" dir="5400000" algn="t" rotWithShape="0">
                <a:srgbClr val="0677D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prstClr val="white"/>
                </a:solidFill>
                <a:latin typeface="Montserrat" panose="00000500000000000000"/>
                <a:ea typeface="阿里巴巴普惠体 R" panose="00020600040101010101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9"/>
              </p:custDataLst>
            </p:nvPr>
          </p:nvSpPr>
          <p:spPr>
            <a:xfrm>
              <a:off x="805339" y="1340097"/>
              <a:ext cx="10606088" cy="357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>
                      <a:srgbClr val="C00000">
                        <a:alpha val="43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使用贝叶斯方法克服样本量不足的问题</a:t>
              </a:r>
            </a:p>
          </p:txBody>
        </p:sp>
      </p:grpSp>
      <p:sp>
        <p:nvSpPr>
          <p:cNvPr id="31" name="Freeform 31"/>
          <p:cNvSpPr/>
          <p:nvPr/>
        </p:nvSpPr>
        <p:spPr>
          <a:xfrm rot="13854190" flipV="1">
            <a:off x="568305" y="3320164"/>
            <a:ext cx="1483528" cy="1027343"/>
          </a:xfrm>
          <a:custGeom>
            <a:avLst/>
            <a:gdLst/>
            <a:ahLst/>
            <a:cxnLst/>
            <a:rect l="l" t="t" r="r" b="b"/>
            <a:pathLst>
              <a:path w="1483528" h="1027343">
                <a:moveTo>
                  <a:pt x="0" y="1027343"/>
                </a:moveTo>
                <a:lnTo>
                  <a:pt x="1483528" y="1027343"/>
                </a:lnTo>
                <a:lnTo>
                  <a:pt x="1483528" y="0"/>
                </a:lnTo>
                <a:lnTo>
                  <a:pt x="0" y="0"/>
                </a:lnTo>
                <a:lnTo>
                  <a:pt x="0" y="1027343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flipH="1">
            <a:off x="-17780" y="336550"/>
            <a:ext cx="818515" cy="358140"/>
            <a:chOff x="0" y="0"/>
            <a:chExt cx="1926480" cy="842012"/>
          </a:xfrm>
        </p:grpSpPr>
        <p:sp>
          <p:nvSpPr>
            <p:cNvPr id="5" name="Freeform 4"/>
            <p:cNvSpPr/>
            <p:nvPr>
              <p:custDataLst>
                <p:tags r:id="rId5"/>
              </p:custDataLst>
            </p:nvPr>
          </p:nvSpPr>
          <p:spPr>
            <a:xfrm rot="-5400000">
              <a:off x="1161462" y="76993"/>
              <a:ext cx="842012" cy="688025"/>
            </a:xfrm>
            <a:custGeom>
              <a:avLst/>
              <a:gdLst/>
              <a:ahLst/>
              <a:cxnLst/>
              <a:rect l="l" t="t" r="r" b="b"/>
              <a:pathLst>
                <a:path w="842012" h="688025">
                  <a:moveTo>
                    <a:pt x="0" y="0"/>
                  </a:moveTo>
                  <a:lnTo>
                    <a:pt x="842011" y="0"/>
                  </a:lnTo>
                  <a:lnTo>
                    <a:pt x="842011" y="688025"/>
                  </a:lnTo>
                  <a:lnTo>
                    <a:pt x="0" y="688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  <p:sp>
          <p:nvSpPr>
            <p:cNvPr id="9" name="Freeform 5"/>
            <p:cNvSpPr/>
            <p:nvPr>
              <p:custDataLst>
                <p:tags r:id="rId6"/>
              </p:custDataLst>
            </p:nvPr>
          </p:nvSpPr>
          <p:spPr>
            <a:xfrm rot="-5400000">
              <a:off x="487750" y="121065"/>
              <a:ext cx="734141" cy="599882"/>
            </a:xfrm>
            <a:custGeom>
              <a:avLst/>
              <a:gdLst/>
              <a:ahLst/>
              <a:cxnLst/>
              <a:rect l="l" t="t" r="r" b="b"/>
              <a:pathLst>
                <a:path w="734141" h="599882">
                  <a:moveTo>
                    <a:pt x="0" y="0"/>
                  </a:moveTo>
                  <a:lnTo>
                    <a:pt x="734141" y="0"/>
                  </a:lnTo>
                  <a:lnTo>
                    <a:pt x="734141" y="599882"/>
                  </a:lnTo>
                  <a:lnTo>
                    <a:pt x="0" y="5998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  <p:sp>
          <p:nvSpPr>
            <p:cNvPr id="10" name="Freeform 6"/>
            <p:cNvSpPr/>
            <p:nvPr>
              <p:custDataLst>
                <p:tags r:id="rId7"/>
              </p:custDataLst>
            </p:nvPr>
          </p:nvSpPr>
          <p:spPr>
            <a:xfrm rot="-5400000">
              <a:off x="-52145" y="188016"/>
              <a:ext cx="570271" cy="465980"/>
            </a:xfrm>
            <a:custGeom>
              <a:avLst/>
              <a:gdLst/>
              <a:ahLst/>
              <a:cxnLst/>
              <a:rect l="l" t="t" r="r" b="b"/>
              <a:pathLst>
                <a:path w="570271" h="465980">
                  <a:moveTo>
                    <a:pt x="0" y="0"/>
                  </a:moveTo>
                  <a:lnTo>
                    <a:pt x="570270" y="0"/>
                  </a:lnTo>
                  <a:lnTo>
                    <a:pt x="570270" y="465980"/>
                  </a:lnTo>
                  <a:lnTo>
                    <a:pt x="0" y="4659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矩形 79"/>
          <p:cNvSpPr/>
          <p:nvPr/>
        </p:nvSpPr>
        <p:spPr>
          <a:xfrm>
            <a:off x="3276600" y="0"/>
            <a:ext cx="8999855" cy="6858000"/>
          </a:xfrm>
          <a:prstGeom prst="rect">
            <a:avLst/>
          </a:prstGeom>
          <a:solidFill>
            <a:srgbClr val="E0BC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467995" y="391795"/>
            <a:ext cx="5537942" cy="5537942"/>
            <a:chOff x="737" y="617"/>
            <a:chExt cx="8721" cy="8721"/>
          </a:xfrm>
        </p:grpSpPr>
        <p:sp>
          <p:nvSpPr>
            <p:cNvPr id="7" name="Freeform 17"/>
            <p:cNvSpPr/>
            <p:nvPr>
              <p:custDataLst>
                <p:tags r:id="rId11"/>
              </p:custDataLst>
            </p:nvPr>
          </p:nvSpPr>
          <p:spPr>
            <a:xfrm>
              <a:off x="737" y="617"/>
              <a:ext cx="8721" cy="8721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50000">
                  <a:srgbClr val="FFFFFF">
                    <a:alpha val="20000"/>
                  </a:srgbClr>
                </a:gs>
                <a:gs pos="100000">
                  <a:srgbClr val="FFFFFF">
                    <a:alpha val="65500"/>
                  </a:srgbClr>
                </a:gs>
              </a:gsLst>
              <a:path path="circle">
                <a:fillToRect l="50000" t="50000" r="50000" b="50000"/>
              </a:path>
            </a:gradFill>
            <a:ln w="19050" cap="sq">
              <a:gradFill>
                <a:gsLst>
                  <a:gs pos="0">
                    <a:srgbClr val="E0BCC0"/>
                  </a:gs>
                  <a:gs pos="25000">
                    <a:srgbClr val="4C4C4C">
                      <a:alpha val="0"/>
                    </a:srgbClr>
                  </a:gs>
                  <a:gs pos="50000">
                    <a:srgbClr val="A6A6A6">
                      <a:alpha val="0"/>
                    </a:srgbClr>
                  </a:gs>
                  <a:gs pos="75000">
                    <a:srgbClr val="A6A6A6">
                      <a:alpha val="0"/>
                    </a:srgbClr>
                  </a:gs>
                  <a:gs pos="100000">
                    <a:srgbClr val="E0BCC0"/>
                  </a:gs>
                </a:gsLst>
                <a:lin ang="0"/>
              </a:gradFill>
              <a:prstDash val="solid"/>
              <a:miter/>
            </a:ln>
          </p:spPr>
        </p:sp>
        <p:grpSp>
          <p:nvGrpSpPr>
            <p:cNvPr id="5" name="组合 4"/>
            <p:cNvGrpSpPr/>
            <p:nvPr/>
          </p:nvGrpSpPr>
          <p:grpSpPr>
            <a:xfrm>
              <a:off x="2763" y="2705"/>
              <a:ext cx="4670" cy="4670"/>
              <a:chOff x="2343" y="1925"/>
              <a:chExt cx="4670" cy="4670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2343" y="1925"/>
                <a:ext cx="4670" cy="4670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B0C9C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2662" y="2244"/>
                <a:ext cx="4032" cy="4032"/>
              </a:xfrm>
              <a:prstGeom prst="ellipse">
                <a:avLst/>
              </a:prstGeom>
              <a:solidFill>
                <a:srgbClr val="B2C8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3065" y="3098"/>
                <a:ext cx="3226" cy="2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sz="16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defRPr>
                </a:lvl1pPr>
              </a:lstStyle>
              <a:p>
                <a:pPr algn="ctr"/>
                <a:r>
                  <a:rPr lang="en-US" altLang="zh-CN" sz="6000" dirty="0">
                    <a:solidFill>
                      <a:schemeClr val="tx1"/>
                    </a:solidFill>
                    <a:latin typeface="Tempus Sans ITC" panose="04020404030D07020202" pitchFamily="82" charset="0"/>
                    <a:sym typeface="+mn-lt"/>
                  </a:rPr>
                  <a:t>03</a:t>
                </a:r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2662" y="2182"/>
                <a:ext cx="4032" cy="4032"/>
              </a:xfrm>
              <a:prstGeom prst="ellipse">
                <a:avLst/>
              </a:prstGeom>
              <a:solidFill>
                <a:srgbClr val="E0BC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3064" y="2987"/>
                <a:ext cx="3226" cy="2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sz="16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defRPr>
                </a:lvl1pPr>
              </a:lstStyle>
              <a:p>
                <a:pPr algn="ctr"/>
                <a:r>
                  <a:rPr lang="en-US" altLang="zh-CN" sz="6000" dirty="0">
                    <a:solidFill>
                      <a:schemeClr val="tx1"/>
                    </a:solidFill>
                    <a:latin typeface="Tempus Sans ITC" panose="04020404030D07020202" pitchFamily="82" charset="0"/>
                    <a:sym typeface="+mn-lt"/>
                  </a:rPr>
                  <a:t>03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4854890" y="946615"/>
            <a:ext cx="291211" cy="291211"/>
            <a:chOff x="0" y="0"/>
            <a:chExt cx="812800" cy="812800"/>
          </a:xfrm>
          <a:solidFill>
            <a:srgbClr val="D40000">
              <a:alpha val="16000"/>
            </a:srgbClr>
          </a:solidFill>
        </p:grpSpPr>
        <p:sp>
          <p:nvSpPr>
            <p:cNvPr id="35" name="Freeform 35"/>
            <p:cNvSpPr/>
            <p:nvPr>
              <p:custDataLst>
                <p:tags r:id="rId9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</p:sp>
        <p:sp>
          <p:nvSpPr>
            <p:cNvPr id="36" name="TextBox 36"/>
            <p:cNvSpPr txBox="1"/>
            <p:nvPr>
              <p:custDataLst>
                <p:tags r:id="rId10"/>
              </p:custDataLst>
            </p:nvPr>
          </p:nvSpPr>
          <p:spPr>
            <a:xfrm>
              <a:off x="76200" y="28575"/>
              <a:ext cx="660400" cy="70802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</p:txBody>
        </p:sp>
      </p:grpSp>
      <p:sp>
        <p:nvSpPr>
          <p:cNvPr id="37" name="TextBox 37"/>
          <p:cNvSpPr txBox="1"/>
          <p:nvPr>
            <p:custDataLst>
              <p:tags r:id="rId1"/>
            </p:custDataLst>
          </p:nvPr>
        </p:nvSpPr>
        <p:spPr>
          <a:xfrm>
            <a:off x="5626643" y="760698"/>
            <a:ext cx="4258171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altLang="zh-CN" sz="3600" spc="169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Part0 </a:t>
            </a:r>
            <a:r>
              <a:rPr lang="zh-CN" altLang="en-US" sz="3600" spc="169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原文结果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5810419" y="3043661"/>
            <a:ext cx="291211" cy="291211"/>
            <a:chOff x="0" y="0"/>
            <a:chExt cx="812800" cy="812800"/>
          </a:xfrm>
          <a:solidFill>
            <a:srgbClr val="D40000">
              <a:alpha val="16000"/>
            </a:srgbClr>
          </a:solidFill>
        </p:grpSpPr>
        <p:sp>
          <p:nvSpPr>
            <p:cNvPr id="40" name="Freeform 40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</p:sp>
        <p:sp>
          <p:nvSpPr>
            <p:cNvPr id="41" name="TextBox 41"/>
            <p:cNvSpPr txBox="1"/>
            <p:nvPr>
              <p:custDataLst>
                <p:tags r:id="rId8"/>
              </p:custDataLst>
            </p:nvPr>
          </p:nvSpPr>
          <p:spPr>
            <a:xfrm>
              <a:off x="76200" y="28575"/>
              <a:ext cx="660400" cy="70802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</p:txBody>
        </p:sp>
      </p:grpSp>
      <p:sp>
        <p:nvSpPr>
          <p:cNvPr id="42" name="TextBox 42"/>
          <p:cNvSpPr txBox="1"/>
          <p:nvPr>
            <p:custDataLst>
              <p:tags r:id="rId2"/>
            </p:custDataLst>
          </p:nvPr>
        </p:nvSpPr>
        <p:spPr>
          <a:xfrm>
            <a:off x="6541135" y="2808605"/>
            <a:ext cx="4715510" cy="645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altLang="zh-CN" sz="3600" spc="169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Part1 </a:t>
            </a:r>
            <a:r>
              <a:rPr lang="zh-CN" altLang="en-US" sz="3600" spc="169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三</a:t>
            </a:r>
            <a:r>
              <a:rPr lang="zh-CN" altLang="en-US" sz="3600" spc="169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种模型比较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4854890" y="5161704"/>
            <a:ext cx="291211" cy="291211"/>
            <a:chOff x="0" y="0"/>
            <a:chExt cx="812800" cy="812800"/>
          </a:xfrm>
          <a:solidFill>
            <a:srgbClr val="D40000">
              <a:alpha val="16000"/>
            </a:srgbClr>
          </a:solidFill>
        </p:grpSpPr>
        <p:sp>
          <p:nvSpPr>
            <p:cNvPr id="45" name="Freeform 45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</p:sp>
        <p:sp>
          <p:nvSpPr>
            <p:cNvPr id="46" name="TextBox 46"/>
            <p:cNvSpPr txBox="1"/>
            <p:nvPr>
              <p:custDataLst>
                <p:tags r:id="rId6"/>
              </p:custDataLst>
            </p:nvPr>
          </p:nvSpPr>
          <p:spPr>
            <a:xfrm>
              <a:off x="76200" y="28575"/>
              <a:ext cx="660400" cy="70802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</p:txBody>
        </p:sp>
      </p:grpSp>
      <p:sp>
        <p:nvSpPr>
          <p:cNvPr id="47" name="TextBox 47"/>
          <p:cNvSpPr txBox="1"/>
          <p:nvPr>
            <p:custDataLst>
              <p:tags r:id="rId3"/>
            </p:custDataLst>
          </p:nvPr>
        </p:nvSpPr>
        <p:spPr>
          <a:xfrm>
            <a:off x="5626735" y="4856480"/>
            <a:ext cx="5150485" cy="1292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altLang="zh-CN" sz="3600" spc="169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Part2</a:t>
            </a:r>
            <a:r>
              <a:rPr lang="zh-CN" altLang="en-US" sz="3600" spc="169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基于信号检测论的贝叶斯分析</a:t>
            </a:r>
          </a:p>
        </p:txBody>
      </p:sp>
      <p:sp>
        <p:nvSpPr>
          <p:cNvPr id="78" name="文本框 77"/>
          <p:cNvSpPr txBox="1"/>
          <p:nvPr>
            <p:custDataLst>
              <p:tags r:id="rId4"/>
            </p:custDataLst>
          </p:nvPr>
        </p:nvSpPr>
        <p:spPr>
          <a:xfrm>
            <a:off x="1023039" y="5929630"/>
            <a:ext cx="4427855" cy="6807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sz="36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Analysis &amp; Results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图片 100"/>
          <p:cNvPicPr/>
          <p:nvPr/>
        </p:nvPicPr>
        <p:blipFill>
          <a:blip r:embed="rId6">
            <a:alphaModFix amt="60000"/>
            <a:lum bright="-6000"/>
          </a:blip>
          <a:stretch>
            <a:fillRect/>
          </a:stretch>
        </p:blipFill>
        <p:spPr>
          <a:xfrm>
            <a:off x="-120015" y="-635"/>
            <a:ext cx="12312015" cy="82080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7">
            <a:alphaModFix amt="40000"/>
            <a:lum contrast="-24000"/>
          </a:blip>
          <a:srcRect l="21420" t="20041" r="375" b="16854"/>
          <a:stretch>
            <a:fillRect/>
          </a:stretch>
        </p:blipFill>
        <p:spPr>
          <a:xfrm>
            <a:off x="-120015" y="-635"/>
            <a:ext cx="12312015" cy="6858635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239395" y="5560695"/>
            <a:ext cx="12498070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609600" algn="l" fontAlgn="auto">
              <a:extLst>
                <a:ext uri="{35155182-B16C-46BC-9424-99874614C6A1}">
                  <wpsdc:indentchars xmlns:wpsdc="http://www.wps.cn/officeDocument/2017/drawingmlCustomData" xmlns="" val="-200" checksum="3313634920"/>
                </a:ext>
              </a:extLst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Rathje, S., Roozenbeek, J., Van Bavel, J. J., &amp; Van Der Linden, S. (2023). 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Accuracy and social </a:t>
            </a:r>
          </a:p>
          <a:p>
            <a:pPr indent="-609600" algn="l" fontAlgn="auto">
              <a:extLst>
                <a:ext uri="{35155182-B16C-46BC-9424-99874614C6A1}">
                  <wpsdc:indentchars xmlns:wpsdc="http://www.wps.cn/officeDocument/2017/drawingmlCustomData" xmlns="" val="-200" checksum="3313634920"/>
                </a:ext>
              </a:extLst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motivations shape judgements of(mis)information. Nature Human Behaviour, 7(6), 892–903.</a:t>
            </a:r>
          </a:p>
          <a:p>
            <a:pPr indent="-609600" algn="l" fontAlgn="auto">
              <a:extLst>
                <a:ext uri="{35155182-B16C-46BC-9424-99874614C6A1}">
                  <wpsdc:indentchars xmlns:wpsdc="http://www.wps.cn/officeDocument/2017/drawingmlCustomData" xmlns="" val="-200" checksum="3313634920"/>
                </a:ext>
              </a:extLst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https://doi.org/10.1038/s41562-023-01540-w</a:t>
            </a:r>
            <a:endParaRPr lang="en-US" altLang="zh-CN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r"/>
            <a:endParaRPr lang="en-US" altLang="zh-CN" sz="24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r"/>
            <a:endParaRPr lang="en-US" altLang="zh-CN" sz="24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Box 21"/>
          <p:cNvSpPr txBox="1"/>
          <p:nvPr>
            <p:custDataLst>
              <p:tags r:id="rId2"/>
            </p:custDataLst>
          </p:nvPr>
        </p:nvSpPr>
        <p:spPr>
          <a:xfrm>
            <a:off x="1648143" y="3514090"/>
            <a:ext cx="8856345" cy="78422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indent="0" algn="ctr" fontAlgn="auto">
              <a:lnSpc>
                <a:spcPct val="125000"/>
              </a:lnSpc>
            </a:pPr>
            <a:r>
              <a:rPr lang="zh-CN" altLang="en-US" sz="2400" b="1" spc="169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小组成员：</a:t>
            </a:r>
            <a:r>
              <a:rPr lang="en-US" sz="2400" b="1" spc="169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周方茹  郑玉洁  李赵辰泽  舒琦</a:t>
            </a:r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3716655" y="1852930"/>
            <a:ext cx="4638675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8000" b="1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感谢观看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alphaModFix amt="60000"/>
            <a:lum contrast="-6000"/>
          </a:blip>
          <a:srcRect b="16162"/>
          <a:stretch>
            <a:fillRect/>
          </a:stretch>
        </p:blipFill>
        <p:spPr>
          <a:xfrm>
            <a:off x="0" y="0"/>
            <a:ext cx="12191365" cy="6983095"/>
          </a:xfrm>
          <a:prstGeom prst="rect">
            <a:avLst/>
          </a:prstGeom>
        </p:spPr>
      </p:pic>
      <p:sp>
        <p:nvSpPr>
          <p:cNvPr id="80" name="矩形 7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40000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"/>
          <p:cNvSpPr/>
          <p:nvPr/>
        </p:nvSpPr>
        <p:spPr>
          <a:xfrm>
            <a:off x="6077585" y="1022985"/>
            <a:ext cx="77470" cy="4424680"/>
          </a:xfrm>
          <a:prstGeom prst="rect">
            <a:avLst/>
          </a:prstGeom>
          <a:solidFill>
            <a:schemeClr val="bg1"/>
          </a:solidFill>
          <a:ln>
            <a:solidFill>
              <a:srgbClr val="B0C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0" name="圆形"/>
          <p:cNvSpPr/>
          <p:nvPr/>
        </p:nvSpPr>
        <p:spPr>
          <a:xfrm>
            <a:off x="5965190" y="1626235"/>
            <a:ext cx="302260" cy="2921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文本框 73"/>
          <p:cNvSpPr txBox="1"/>
          <p:nvPr/>
        </p:nvSpPr>
        <p:spPr>
          <a:xfrm>
            <a:off x="2292610" y="1970764"/>
            <a:ext cx="2665142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75" name="文本框 74"/>
          <p:cNvSpPr txBox="1"/>
          <p:nvPr/>
        </p:nvSpPr>
        <p:spPr>
          <a:xfrm>
            <a:off x="2114550" y="2985770"/>
            <a:ext cx="28428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Contents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6504940" y="1183005"/>
            <a:ext cx="3448050" cy="6807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Introductions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6483350" y="2164080"/>
            <a:ext cx="3448050" cy="6807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lt"/>
              </a:rPr>
              <a:t>Methods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6440170" y="3145155"/>
            <a:ext cx="4711065" cy="6807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lt"/>
              </a:rPr>
              <a:t>Analysis &amp; Results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6494145" y="4126230"/>
            <a:ext cx="3448050" cy="6807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lt"/>
              </a:rPr>
              <a:t>Conclusions</a:t>
            </a:r>
          </a:p>
        </p:txBody>
      </p:sp>
      <p:sp>
        <p:nvSpPr>
          <p:cNvPr id="3" name="圆形"/>
          <p:cNvSpPr/>
          <p:nvPr>
            <p:custDataLst>
              <p:tags r:id="rId1"/>
            </p:custDataLst>
          </p:nvPr>
        </p:nvSpPr>
        <p:spPr>
          <a:xfrm>
            <a:off x="5965190" y="2484755"/>
            <a:ext cx="302260" cy="2921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圆形"/>
          <p:cNvSpPr/>
          <p:nvPr>
            <p:custDataLst>
              <p:tags r:id="rId2"/>
            </p:custDataLst>
          </p:nvPr>
        </p:nvSpPr>
        <p:spPr>
          <a:xfrm>
            <a:off x="5965190" y="3460750"/>
            <a:ext cx="302260" cy="2921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圆形"/>
          <p:cNvSpPr/>
          <p:nvPr>
            <p:custDataLst>
              <p:tags r:id="rId3"/>
            </p:custDataLst>
          </p:nvPr>
        </p:nvSpPr>
        <p:spPr>
          <a:xfrm>
            <a:off x="5965190" y="4518660"/>
            <a:ext cx="302260" cy="2921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10">
            <a:alphaModFix amt="20000"/>
          </a:blip>
          <a:srcRect b="35706"/>
          <a:stretch>
            <a:fillRect/>
          </a:stretch>
        </p:blipFill>
        <p:spPr>
          <a:xfrm>
            <a:off x="0" y="0"/>
            <a:ext cx="12267565" cy="68586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extBox 21"/>
          <p:cNvSpPr txBox="1"/>
          <p:nvPr>
            <p:custDataLst>
              <p:tags r:id="rId2"/>
            </p:custDataLst>
          </p:nvPr>
        </p:nvSpPr>
        <p:spPr>
          <a:xfrm>
            <a:off x="1165860" y="1779905"/>
            <a:ext cx="9751695" cy="379539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indent="0" fontAlgn="auto">
              <a:lnSpc>
                <a:spcPct val="125000"/>
              </a:lnSpc>
            </a:pPr>
            <a:r>
              <a:rPr lang="en-US" sz="3200" b="1" spc="169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虚假信息</a:t>
            </a:r>
            <a:r>
              <a:rPr lang="en-US" sz="3200" spc="169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指的是那些捏造的新闻报道、虚假的谣言、阴谋论或错误信息等(Lewandowsky et al., 2021)</a:t>
            </a:r>
          </a:p>
          <a:p>
            <a:pPr indent="0" fontAlgn="auto">
              <a:lnSpc>
                <a:spcPct val="125000"/>
              </a:lnSpc>
            </a:pPr>
            <a:endParaRPr lang="en-US" sz="3200" spc="169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indent="0" fontAlgn="auto">
              <a:lnSpc>
                <a:spcPct val="125000"/>
              </a:lnSpc>
            </a:pPr>
            <a:r>
              <a:rPr lang="en-US" sz="3200" spc="169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这些信息的广泛传播对社会产生严重的负面影响，例如导致“疫苗犹豫”等现象</a:t>
            </a:r>
            <a:endParaRPr lang="en-US" altLang="en-US" sz="3200" spc="169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4" name="TextBox 4"/>
          <p:cNvSpPr txBox="1"/>
          <p:nvPr>
            <p:custDataLst>
              <p:tags r:id="rId3"/>
            </p:custDataLst>
          </p:nvPr>
        </p:nvSpPr>
        <p:spPr>
          <a:xfrm>
            <a:off x="1033992" y="-250190"/>
            <a:ext cx="2908300" cy="1076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2935" b="1" spc="282">
                <a:solidFill>
                  <a:srgbClr val="5454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字由点字刻宋" panose="00020600040101010101" charset="-122"/>
                <a:cs typeface="Times New Roman" panose="02020603050405020304" charset="0"/>
              </a:rPr>
              <a:t>Introductions</a:t>
            </a:r>
          </a:p>
        </p:txBody>
      </p:sp>
      <p:grpSp>
        <p:nvGrpSpPr>
          <p:cNvPr id="27" name="Group 3"/>
          <p:cNvGrpSpPr/>
          <p:nvPr/>
        </p:nvGrpSpPr>
        <p:grpSpPr>
          <a:xfrm flipH="1">
            <a:off x="-17780" y="336550"/>
            <a:ext cx="818515" cy="358140"/>
            <a:chOff x="0" y="0"/>
            <a:chExt cx="1926480" cy="842012"/>
          </a:xfrm>
        </p:grpSpPr>
        <p:sp>
          <p:nvSpPr>
            <p:cNvPr id="28" name="Freeform 4"/>
            <p:cNvSpPr/>
            <p:nvPr>
              <p:custDataLst>
                <p:tags r:id="rId6"/>
              </p:custDataLst>
            </p:nvPr>
          </p:nvSpPr>
          <p:spPr>
            <a:xfrm rot="-5400000">
              <a:off x="1161462" y="76993"/>
              <a:ext cx="842012" cy="688025"/>
            </a:xfrm>
            <a:custGeom>
              <a:avLst/>
              <a:gdLst/>
              <a:ahLst/>
              <a:cxnLst/>
              <a:rect l="l" t="t" r="r" b="b"/>
              <a:pathLst>
                <a:path w="842012" h="688025">
                  <a:moveTo>
                    <a:pt x="0" y="0"/>
                  </a:moveTo>
                  <a:lnTo>
                    <a:pt x="842011" y="0"/>
                  </a:lnTo>
                  <a:lnTo>
                    <a:pt x="842011" y="688025"/>
                  </a:lnTo>
                  <a:lnTo>
                    <a:pt x="0" y="688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  <p:sp>
          <p:nvSpPr>
            <p:cNvPr id="3" name="Freeform 5"/>
            <p:cNvSpPr/>
            <p:nvPr>
              <p:custDataLst>
                <p:tags r:id="rId7"/>
              </p:custDataLst>
            </p:nvPr>
          </p:nvSpPr>
          <p:spPr>
            <a:xfrm rot="-5400000">
              <a:off x="487750" y="121065"/>
              <a:ext cx="734141" cy="599882"/>
            </a:xfrm>
            <a:custGeom>
              <a:avLst/>
              <a:gdLst/>
              <a:ahLst/>
              <a:cxnLst/>
              <a:rect l="l" t="t" r="r" b="b"/>
              <a:pathLst>
                <a:path w="734141" h="599882">
                  <a:moveTo>
                    <a:pt x="0" y="0"/>
                  </a:moveTo>
                  <a:lnTo>
                    <a:pt x="734141" y="0"/>
                  </a:lnTo>
                  <a:lnTo>
                    <a:pt x="734141" y="599882"/>
                  </a:lnTo>
                  <a:lnTo>
                    <a:pt x="0" y="5998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  <p:sp>
          <p:nvSpPr>
            <p:cNvPr id="30" name="Freeform 6"/>
            <p:cNvSpPr/>
            <p:nvPr>
              <p:custDataLst>
                <p:tags r:id="rId8"/>
              </p:custDataLst>
            </p:nvPr>
          </p:nvSpPr>
          <p:spPr>
            <a:xfrm rot="-5400000">
              <a:off x="-52145" y="188016"/>
              <a:ext cx="570271" cy="465980"/>
            </a:xfrm>
            <a:custGeom>
              <a:avLst/>
              <a:gdLst/>
              <a:ahLst/>
              <a:cxnLst/>
              <a:rect l="l" t="t" r="r" b="b"/>
              <a:pathLst>
                <a:path w="570271" h="465980">
                  <a:moveTo>
                    <a:pt x="0" y="0"/>
                  </a:moveTo>
                  <a:lnTo>
                    <a:pt x="570270" y="0"/>
                  </a:lnTo>
                  <a:lnTo>
                    <a:pt x="570270" y="465980"/>
                  </a:lnTo>
                  <a:lnTo>
                    <a:pt x="0" y="4659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</p:grpSp>
      <p:sp>
        <p:nvSpPr>
          <p:cNvPr id="29" name="文本框 28"/>
          <p:cNvSpPr txBox="1"/>
          <p:nvPr>
            <p:custDataLst>
              <p:tags r:id="rId4"/>
            </p:custDataLst>
          </p:nvPr>
        </p:nvSpPr>
        <p:spPr>
          <a:xfrm>
            <a:off x="7994015" y="258445"/>
            <a:ext cx="442722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indent="0" algn="ctr" fontAlgn="auto">
              <a:lnSpc>
                <a:spcPct val="125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Tempus Sans ITC" panose="04020404030D07020202" pitchFamily="82" charset="0"/>
                <a:sym typeface="+mn-lt"/>
              </a:rPr>
              <a:t>概念引入：什么是虚假信息</a:t>
            </a:r>
          </a:p>
        </p:txBody>
      </p:sp>
      <p:sp>
        <p:nvSpPr>
          <p:cNvPr id="6" name="AutoShape 6"/>
          <p:cNvSpPr/>
          <p:nvPr>
            <p:custDataLst>
              <p:tags r:id="rId5"/>
            </p:custDataLst>
          </p:nvPr>
        </p:nvSpPr>
        <p:spPr>
          <a:xfrm>
            <a:off x="8282940" y="826770"/>
            <a:ext cx="3909060" cy="5715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>
            <p:custDataLst>
              <p:tags r:id="rId1"/>
            </p:custDataLst>
          </p:nvPr>
        </p:nvSpPr>
        <p:spPr>
          <a:xfrm>
            <a:off x="1033992" y="-266700"/>
            <a:ext cx="2908300" cy="1076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2935" b="1" spc="282">
                <a:solidFill>
                  <a:srgbClr val="5454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字由点字刻宋" panose="00020600040101010101" charset="-122"/>
                <a:cs typeface="Times New Roman" panose="02020603050405020304" charset="0"/>
              </a:rPr>
              <a:t>Introductions</a:t>
            </a:r>
          </a:p>
        </p:txBody>
      </p:sp>
      <p:sp>
        <p:nvSpPr>
          <p:cNvPr id="5" name="Freeform 5"/>
          <p:cNvSpPr/>
          <p:nvPr>
            <p:custDataLst>
              <p:tags r:id="rId2"/>
            </p:custDataLst>
          </p:nvPr>
        </p:nvSpPr>
        <p:spPr>
          <a:xfrm>
            <a:off x="8236306" y="1967605"/>
            <a:ext cx="426035" cy="426035"/>
          </a:xfrm>
          <a:custGeom>
            <a:avLst/>
            <a:gdLst/>
            <a:ahLst/>
            <a:cxnLst/>
            <a:rect l="l" t="t" r="r" b="b"/>
            <a:pathLst>
              <a:path w="639053" h="639053">
                <a:moveTo>
                  <a:pt x="0" y="0"/>
                </a:moveTo>
                <a:lnTo>
                  <a:pt x="639053" y="0"/>
                </a:lnTo>
                <a:lnTo>
                  <a:pt x="639053" y="639054"/>
                </a:lnTo>
                <a:lnTo>
                  <a:pt x="0" y="639054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10" name="Freeform 10"/>
          <p:cNvSpPr/>
          <p:nvPr>
            <p:custDataLst>
              <p:tags r:id="rId3"/>
            </p:custDataLst>
          </p:nvPr>
        </p:nvSpPr>
        <p:spPr>
          <a:xfrm>
            <a:off x="11351779" y="5939147"/>
            <a:ext cx="426035" cy="426035"/>
          </a:xfrm>
          <a:custGeom>
            <a:avLst/>
            <a:gdLst/>
            <a:ahLst/>
            <a:cxnLst/>
            <a:rect l="l" t="t" r="r" b="b"/>
            <a:pathLst>
              <a:path w="639053" h="639053">
                <a:moveTo>
                  <a:pt x="0" y="0"/>
                </a:moveTo>
                <a:lnTo>
                  <a:pt x="639053" y="0"/>
                </a:lnTo>
                <a:lnTo>
                  <a:pt x="639053" y="639053"/>
                </a:lnTo>
                <a:lnTo>
                  <a:pt x="0" y="639053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21" name="TextBox 21"/>
          <p:cNvSpPr txBox="1"/>
          <p:nvPr>
            <p:custDataLst>
              <p:tags r:id="rId4"/>
            </p:custDataLst>
          </p:nvPr>
        </p:nvSpPr>
        <p:spPr>
          <a:xfrm>
            <a:off x="677333" y="1092200"/>
            <a:ext cx="10772140" cy="357886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342900" marR="0" indent="-34290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人们更容易相信与自己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政治立场一致的新闻或来源于相同党派的消息源</a:t>
            </a:r>
            <a:endParaRPr kumimoji="0" lang="zh-CN" altLang="en-US" sz="2400" b="0" i="0" kern="1200" cap="none" spc="0" normalizeH="0" baseline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25000"/>
              </a:lnSpc>
            </a:pPr>
            <a:endParaRPr lang="en-US" sz="2400" spc="169">
              <a:solidFill>
                <a:srgbClr val="545454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482725" y="2110047"/>
            <a:ext cx="8999855" cy="1500563"/>
            <a:chOff x="2335" y="3323"/>
            <a:chExt cx="14173" cy="2363"/>
          </a:xfrm>
        </p:grpSpPr>
        <p:grpSp>
          <p:nvGrpSpPr>
            <p:cNvPr id="18" name="Group 18"/>
            <p:cNvGrpSpPr/>
            <p:nvPr/>
          </p:nvGrpSpPr>
          <p:grpSpPr>
            <a:xfrm>
              <a:off x="2335" y="3323"/>
              <a:ext cx="14173" cy="2363"/>
              <a:chOff x="0" y="-47625"/>
              <a:chExt cx="1126090" cy="1050902"/>
            </a:xfrm>
          </p:grpSpPr>
          <p:sp>
            <p:nvSpPr>
              <p:cNvPr id="19" name="Freeform 19"/>
              <p:cNvSpPr/>
              <p:nvPr>
                <p:custDataLst>
                  <p:tags r:id="rId17"/>
                </p:custDataLst>
              </p:nvPr>
            </p:nvSpPr>
            <p:spPr>
              <a:xfrm>
                <a:off x="0" y="0"/>
                <a:ext cx="1126090" cy="1003277"/>
              </a:xfrm>
              <a:custGeom>
                <a:avLst/>
                <a:gdLst/>
                <a:ahLst/>
                <a:cxnLst/>
                <a:rect l="l" t="t" r="r" b="b"/>
                <a:pathLst>
                  <a:path w="1126090" h="1003277">
                    <a:moveTo>
                      <a:pt x="0" y="0"/>
                    </a:moveTo>
                    <a:lnTo>
                      <a:pt x="1126090" y="0"/>
                    </a:lnTo>
                    <a:lnTo>
                      <a:pt x="1126090" y="1003277"/>
                    </a:lnTo>
                    <a:lnTo>
                      <a:pt x="0" y="100327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545454">
                    <a:alpha val="69804"/>
                  </a:srgbClr>
                </a:solidFill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0" y="-47625"/>
                <a:ext cx="1126090" cy="1050902"/>
              </a:xfrm>
              <a:prstGeom prst="rect">
                <a:avLst/>
              </a:prstGeom>
            </p:spPr>
            <p:txBody>
              <a:bodyPr lIns="33866" tIns="33866" rIns="33866" bIns="33866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 sz="1200"/>
              </a:p>
            </p:txBody>
          </p:sp>
        </p:grpSp>
        <p:sp>
          <p:nvSpPr>
            <p:cNvPr id="3" name="文本框 2"/>
            <p:cNvSpPr txBox="1"/>
            <p:nvPr>
              <p:custDataLst>
                <p:tags r:id="rId16"/>
              </p:custDataLst>
            </p:nvPr>
          </p:nvSpPr>
          <p:spPr>
            <a:xfrm>
              <a:off x="3009" y="3771"/>
              <a:ext cx="12825" cy="124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noAutofit/>
            </a:bodyPr>
            <a:lstStyle/>
            <a:p>
              <a:pPr indent="0" fontAlgn="auto">
                <a:lnSpc>
                  <a:spcPct val="125000"/>
                </a:lnSpc>
              </a:pPr>
              <a:r>
                <a:rPr lang="en-US" sz="2400" b="0" spc="169"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人们的判断经常由</a:t>
              </a:r>
              <a:r>
                <a:rPr lang="en-US" sz="2400" b="1" spc="169"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准确性动机</a:t>
              </a:r>
              <a:r>
                <a:rPr lang="zh-CN" altLang="en-US" sz="2400" b="1" spc="169"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驱动</a:t>
              </a:r>
              <a:r>
                <a:rPr lang="en-US" sz="2400" b="0" spc="169"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，但同时也</a:t>
              </a:r>
              <a:r>
                <a:rPr lang="zh-CN" altLang="en-US" sz="2400" b="0" spc="169"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可能</a:t>
              </a:r>
              <a:r>
                <a:rPr lang="en-US" sz="2400" b="0" spc="169"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受到社会</a:t>
              </a:r>
              <a:r>
                <a:rPr lang="zh-CN" altLang="en-US" sz="2400" b="0" spc="169"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动机的干扰</a:t>
              </a:r>
              <a:r>
                <a:rPr lang="en-US" sz="2400" b="0" spc="169"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(Taber &amp; Lodge, 2006)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473200" y="4506537"/>
            <a:ext cx="9018270" cy="1500563"/>
            <a:chOff x="2320" y="6805"/>
            <a:chExt cx="14202" cy="2363"/>
          </a:xfrm>
        </p:grpSpPr>
        <p:grpSp>
          <p:nvGrpSpPr>
            <p:cNvPr id="26" name="Group 26"/>
            <p:cNvGrpSpPr/>
            <p:nvPr/>
          </p:nvGrpSpPr>
          <p:grpSpPr>
            <a:xfrm>
              <a:off x="2320" y="6805"/>
              <a:ext cx="14202" cy="2363"/>
              <a:chOff x="0" y="-47625"/>
              <a:chExt cx="1126090" cy="1050902"/>
            </a:xfrm>
          </p:grpSpPr>
          <p:sp>
            <p:nvSpPr>
              <p:cNvPr id="27" name="Freeform 27"/>
              <p:cNvSpPr/>
              <p:nvPr>
                <p:custDataLst>
                  <p:tags r:id="rId14"/>
                </p:custDataLst>
              </p:nvPr>
            </p:nvSpPr>
            <p:spPr>
              <a:xfrm>
                <a:off x="0" y="0"/>
                <a:ext cx="1126090" cy="1003277"/>
              </a:xfrm>
              <a:custGeom>
                <a:avLst/>
                <a:gdLst/>
                <a:ahLst/>
                <a:cxnLst/>
                <a:rect l="l" t="t" r="r" b="b"/>
                <a:pathLst>
                  <a:path w="1126090" h="1003277">
                    <a:moveTo>
                      <a:pt x="0" y="0"/>
                    </a:moveTo>
                    <a:lnTo>
                      <a:pt x="1126090" y="0"/>
                    </a:lnTo>
                    <a:lnTo>
                      <a:pt x="1126090" y="1003277"/>
                    </a:lnTo>
                    <a:lnTo>
                      <a:pt x="0" y="100327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545454">
                    <a:alpha val="69804"/>
                  </a:srgbClr>
                </a:solidFill>
                <a:prstDash val="solid"/>
                <a:miter/>
              </a:ln>
            </p:spPr>
          </p:sp>
          <p:sp>
            <p:nvSpPr>
              <p:cNvPr id="28" name="TextBox 28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0" y="-47625"/>
                <a:ext cx="1126090" cy="1050902"/>
              </a:xfrm>
              <a:prstGeom prst="rect">
                <a:avLst/>
              </a:prstGeom>
            </p:spPr>
            <p:txBody>
              <a:bodyPr lIns="33866" tIns="33866" rIns="33866" bIns="33866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 sz="1200"/>
              </a:p>
            </p:txBody>
          </p:sp>
        </p:grpSp>
        <p:sp>
          <p:nvSpPr>
            <p:cNvPr id="22" name="文本框 21"/>
            <p:cNvSpPr txBox="1"/>
            <p:nvPr>
              <p:custDataLst>
                <p:tags r:id="rId13"/>
              </p:custDataLst>
            </p:nvPr>
          </p:nvSpPr>
          <p:spPr>
            <a:xfrm>
              <a:off x="2996" y="7286"/>
              <a:ext cx="12851" cy="12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/>
            <a:p>
              <a:pPr algn="l">
                <a:lnSpc>
                  <a:spcPct val="125000"/>
                </a:lnSpc>
                <a:buClrTx/>
                <a:buSzTx/>
                <a:buFontTx/>
              </a:pPr>
              <a:r>
                <a:rPr lang="en-US" sz="2400" b="0" spc="169"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由于接触不同党派新闻渠道和社交媒体，党派成员</a:t>
              </a:r>
              <a:r>
                <a:rPr lang="en-US" sz="2400" b="1" spc="169"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具有不同的先前知识或信念</a:t>
              </a:r>
              <a:r>
                <a:rPr lang="en-US" sz="2400" b="0" spc="169"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(Pennycook &amp; Rand, 2021)</a:t>
              </a:r>
            </a:p>
          </p:txBody>
        </p:sp>
      </p:grpSp>
      <p:grpSp>
        <p:nvGrpSpPr>
          <p:cNvPr id="6" name="Group 59"/>
          <p:cNvGrpSpPr/>
          <p:nvPr/>
        </p:nvGrpSpPr>
        <p:grpSpPr>
          <a:xfrm>
            <a:off x="5640678" y="3726752"/>
            <a:ext cx="684000" cy="684000"/>
            <a:chOff x="3754587" y="1709861"/>
            <a:chExt cx="684000" cy="684000"/>
          </a:xfrm>
        </p:grpSpPr>
        <p:sp>
          <p:nvSpPr>
            <p:cNvPr id="8" name="Oval 60"/>
            <p:cNvSpPr/>
            <p:nvPr>
              <p:custDataLst>
                <p:tags r:id="rId10"/>
              </p:custDataLst>
            </p:nvPr>
          </p:nvSpPr>
          <p:spPr>
            <a:xfrm>
              <a:off x="3754587" y="1709861"/>
              <a:ext cx="684000" cy="684000"/>
            </a:xfrm>
            <a:prstGeom prst="ellipse">
              <a:avLst/>
            </a:prstGeom>
            <a:solidFill>
              <a:srgbClr val="D4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Oval 61"/>
            <p:cNvSpPr/>
            <p:nvPr>
              <p:custDataLst>
                <p:tags r:id="rId11"/>
              </p:custDataLst>
            </p:nvPr>
          </p:nvSpPr>
          <p:spPr>
            <a:xfrm>
              <a:off x="3826587" y="1781861"/>
              <a:ext cx="540000" cy="540000"/>
            </a:xfrm>
            <a:prstGeom prst="ellipse">
              <a:avLst/>
            </a:prstGeom>
            <a:solidFill>
              <a:srgbClr val="EFCE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2" name="Text Placeholder 14"/>
            <p:cNvSpPr txBox="1"/>
            <p:nvPr>
              <p:custDataLst>
                <p:tags r:id="rId12"/>
              </p:custDataLst>
            </p:nvPr>
          </p:nvSpPr>
          <p:spPr>
            <a:xfrm>
              <a:off x="3785702" y="1781616"/>
              <a:ext cx="581025" cy="45085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800" b="1" i="1" dirty="0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</a:rPr>
                <a:t>vs.</a:t>
              </a:r>
            </a:p>
          </p:txBody>
        </p:sp>
      </p:grpSp>
      <p:sp>
        <p:nvSpPr>
          <p:cNvPr id="29" name="文本框 28"/>
          <p:cNvSpPr txBox="1"/>
          <p:nvPr>
            <p:custDataLst>
              <p:tags r:id="rId5"/>
            </p:custDataLst>
          </p:nvPr>
        </p:nvSpPr>
        <p:spPr>
          <a:xfrm>
            <a:off x="7994015" y="258445"/>
            <a:ext cx="442722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indent="0" algn="ctr" fontAlgn="auto">
              <a:lnSpc>
                <a:spcPct val="125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Tempus Sans ITC" panose="04020404030D07020202" pitchFamily="82" charset="0"/>
                <a:sym typeface="+mn-lt"/>
              </a:rPr>
              <a:t>关于党政偏差的两种解释</a:t>
            </a:r>
          </a:p>
        </p:txBody>
      </p:sp>
      <p:sp>
        <p:nvSpPr>
          <p:cNvPr id="2" name="AutoShape 6"/>
          <p:cNvSpPr/>
          <p:nvPr>
            <p:custDataLst>
              <p:tags r:id="rId6"/>
            </p:custDataLst>
          </p:nvPr>
        </p:nvSpPr>
        <p:spPr>
          <a:xfrm>
            <a:off x="8282940" y="826770"/>
            <a:ext cx="3909060" cy="5715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3"/>
          <p:cNvGrpSpPr/>
          <p:nvPr/>
        </p:nvGrpSpPr>
        <p:grpSpPr>
          <a:xfrm flipH="1">
            <a:off x="-17780" y="336550"/>
            <a:ext cx="818515" cy="358140"/>
            <a:chOff x="0" y="0"/>
            <a:chExt cx="1926480" cy="842012"/>
          </a:xfrm>
        </p:grpSpPr>
        <p:sp>
          <p:nvSpPr>
            <p:cNvPr id="13" name="Freeform 4"/>
            <p:cNvSpPr/>
            <p:nvPr>
              <p:custDataLst>
                <p:tags r:id="rId7"/>
              </p:custDataLst>
            </p:nvPr>
          </p:nvSpPr>
          <p:spPr>
            <a:xfrm rot="-5400000">
              <a:off x="1161462" y="76993"/>
              <a:ext cx="842012" cy="688025"/>
            </a:xfrm>
            <a:custGeom>
              <a:avLst/>
              <a:gdLst/>
              <a:ahLst/>
              <a:cxnLst/>
              <a:rect l="l" t="t" r="r" b="b"/>
              <a:pathLst>
                <a:path w="842012" h="688025">
                  <a:moveTo>
                    <a:pt x="0" y="0"/>
                  </a:moveTo>
                  <a:lnTo>
                    <a:pt x="842011" y="0"/>
                  </a:lnTo>
                  <a:lnTo>
                    <a:pt x="842011" y="688025"/>
                  </a:lnTo>
                  <a:lnTo>
                    <a:pt x="0" y="688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/>
              <a:stretch>
                <a:fillRect/>
              </a:stretch>
            </a:blipFill>
          </p:spPr>
        </p:sp>
        <p:sp>
          <p:nvSpPr>
            <p:cNvPr id="14" name="Freeform 5"/>
            <p:cNvSpPr/>
            <p:nvPr>
              <p:custDataLst>
                <p:tags r:id="rId8"/>
              </p:custDataLst>
            </p:nvPr>
          </p:nvSpPr>
          <p:spPr>
            <a:xfrm rot="-5400000">
              <a:off x="487750" y="121065"/>
              <a:ext cx="734141" cy="599882"/>
            </a:xfrm>
            <a:custGeom>
              <a:avLst/>
              <a:gdLst/>
              <a:ahLst/>
              <a:cxnLst/>
              <a:rect l="l" t="t" r="r" b="b"/>
              <a:pathLst>
                <a:path w="734141" h="599882">
                  <a:moveTo>
                    <a:pt x="0" y="0"/>
                  </a:moveTo>
                  <a:lnTo>
                    <a:pt x="734141" y="0"/>
                  </a:lnTo>
                  <a:lnTo>
                    <a:pt x="734141" y="599882"/>
                  </a:lnTo>
                  <a:lnTo>
                    <a:pt x="0" y="5998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/>
              <a:stretch>
                <a:fillRect/>
              </a:stretch>
            </a:blipFill>
          </p:spPr>
        </p:sp>
        <p:sp>
          <p:nvSpPr>
            <p:cNvPr id="30" name="Freeform 6"/>
            <p:cNvSpPr/>
            <p:nvPr>
              <p:custDataLst>
                <p:tags r:id="rId9"/>
              </p:custDataLst>
            </p:nvPr>
          </p:nvSpPr>
          <p:spPr>
            <a:xfrm rot="-5400000">
              <a:off x="-52145" y="188016"/>
              <a:ext cx="570271" cy="465980"/>
            </a:xfrm>
            <a:custGeom>
              <a:avLst/>
              <a:gdLst/>
              <a:ahLst/>
              <a:cxnLst/>
              <a:rect l="l" t="t" r="r" b="b"/>
              <a:pathLst>
                <a:path w="570271" h="465980">
                  <a:moveTo>
                    <a:pt x="0" y="0"/>
                  </a:moveTo>
                  <a:lnTo>
                    <a:pt x="570270" y="0"/>
                  </a:lnTo>
                  <a:lnTo>
                    <a:pt x="570270" y="465980"/>
                  </a:lnTo>
                  <a:lnTo>
                    <a:pt x="0" y="4659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/>
              <a:stretch>
                <a:fillRect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8"/>
          <p:cNvGrpSpPr/>
          <p:nvPr/>
        </p:nvGrpSpPr>
        <p:grpSpPr>
          <a:xfrm>
            <a:off x="1033780" y="1151890"/>
            <a:ext cx="10078720" cy="4356735"/>
            <a:chOff x="0" y="-47625"/>
            <a:chExt cx="1126090" cy="1050902"/>
          </a:xfrm>
        </p:grpSpPr>
        <p:sp>
          <p:nvSpPr>
            <p:cNvPr id="24" name="TextBox 20"/>
            <p:cNvSpPr txBox="1"/>
            <p:nvPr>
              <p:custDataLst>
                <p:tags r:id="rId10"/>
              </p:custDataLst>
            </p:nvPr>
          </p:nvSpPr>
          <p:spPr>
            <a:xfrm>
              <a:off x="0" y="-47625"/>
              <a:ext cx="1126090" cy="1050902"/>
            </a:xfrm>
            <a:prstGeom prst="rect">
              <a:avLst/>
            </a:prstGeom>
          </p:spPr>
          <p:txBody>
            <a:bodyPr lIns="33866" tIns="33866" rIns="33866" bIns="33866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 sz="1200"/>
            </a:p>
          </p:txBody>
        </p:sp>
        <p:sp>
          <p:nvSpPr>
            <p:cNvPr id="23" name="Freeform 19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126090" cy="1003277"/>
            </a:xfrm>
            <a:custGeom>
              <a:avLst/>
              <a:gdLst/>
              <a:ahLst/>
              <a:cxnLst/>
              <a:rect l="l" t="t" r="r" b="b"/>
              <a:pathLst>
                <a:path w="1126090" h="1003277">
                  <a:moveTo>
                    <a:pt x="0" y="0"/>
                  </a:moveTo>
                  <a:lnTo>
                    <a:pt x="1126090" y="0"/>
                  </a:lnTo>
                  <a:lnTo>
                    <a:pt x="1126090" y="1003277"/>
                  </a:lnTo>
                  <a:lnTo>
                    <a:pt x="0" y="10032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545454">
                  <a:alpha val="69804"/>
                </a:srgbClr>
              </a:solidFill>
              <a:prstDash val="solid"/>
              <a:miter/>
            </a:ln>
          </p:spPr>
        </p:sp>
      </p:grp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758950" y="1943735"/>
            <a:ext cx="8627745" cy="79121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marL="342900" indent="-342900" fontAlgn="auto">
              <a:lnSpc>
                <a:spcPct val="125000"/>
              </a:lnSpc>
              <a:buFont typeface="Wingdings" panose="05000000000000000000" charset="0"/>
              <a:buChar char="Ø"/>
            </a:pPr>
            <a:r>
              <a:rPr lang="en-US" sz="2800" b="0" spc="169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通过提供正确识别标题的金钱激励，检验</a:t>
            </a:r>
            <a:r>
              <a:rPr lang="en-US" sz="2800" b="1" spc="169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准确性动机</a:t>
            </a:r>
            <a:r>
              <a:rPr lang="en-US" sz="2800" b="0" spc="169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在政治新闻真假判断中的作用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758950" y="3664585"/>
            <a:ext cx="8627745" cy="79121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marL="342900" indent="-342900" algn="l">
              <a:lnSpc>
                <a:spcPct val="125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sz="2800" b="0" spc="169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检验当从帖子中移除党派</a:t>
            </a:r>
            <a:r>
              <a:rPr lang="en-US" sz="2800" spc="169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来源线索</a:t>
            </a:r>
            <a:r>
              <a:rPr lang="en-US" sz="2800" b="0" spc="169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时，金钱激励的作用是否会减弱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-1724" y="5754674"/>
            <a:ext cx="12192000" cy="1106333"/>
            <a:chOff x="12383" y="1139951"/>
            <a:chExt cx="12192000" cy="757845"/>
          </a:xfrm>
        </p:grpSpPr>
        <p:sp>
          <p:nvSpPr>
            <p:cNvPr id="6" name="矩形 5"/>
            <p:cNvSpPr/>
            <p:nvPr>
              <p:custDataLst>
                <p:tags r:id="rId8"/>
              </p:custDataLst>
            </p:nvPr>
          </p:nvSpPr>
          <p:spPr>
            <a:xfrm>
              <a:off x="12383" y="1139951"/>
              <a:ext cx="12192000" cy="757845"/>
            </a:xfrm>
            <a:prstGeom prst="rect">
              <a:avLst/>
            </a:prstGeom>
            <a:solidFill>
              <a:srgbClr val="E3BEC2"/>
            </a:solidFill>
            <a:ln>
              <a:noFill/>
            </a:ln>
            <a:effectLst>
              <a:outerShdw blurRad="127000" dist="38100" dir="5400000" algn="t" rotWithShape="0">
                <a:srgbClr val="0677D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prstClr val="white"/>
                </a:solidFill>
                <a:latin typeface="Montserrat" panose="00000500000000000000"/>
                <a:ea typeface="阿里巴巴普惠体 R" panose="00020600040101010101" charset="-122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9"/>
              </p:custDataLst>
            </p:nvPr>
          </p:nvSpPr>
          <p:spPr>
            <a:xfrm>
              <a:off x="805339" y="1340097"/>
              <a:ext cx="10606088" cy="357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>
                      <a:srgbClr val="C00000">
                        <a:alpha val="43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深入理解个体在判断政治新闻真伪时的心理机制</a:t>
              </a:r>
            </a:p>
          </p:txBody>
        </p:sp>
      </p:grpSp>
      <p:sp>
        <p:nvSpPr>
          <p:cNvPr id="42" name="TextBox 4"/>
          <p:cNvSpPr txBox="1"/>
          <p:nvPr>
            <p:custDataLst>
              <p:tags r:id="rId2"/>
            </p:custDataLst>
          </p:nvPr>
        </p:nvSpPr>
        <p:spPr>
          <a:xfrm>
            <a:off x="1033992" y="-250190"/>
            <a:ext cx="2908300" cy="1076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2935" b="1" spc="282">
                <a:solidFill>
                  <a:srgbClr val="5454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字由点字刻宋" panose="00020600040101010101" charset="-122"/>
                <a:cs typeface="Times New Roman" panose="02020603050405020304" charset="0"/>
              </a:rPr>
              <a:t>Introduction</a:t>
            </a:r>
          </a:p>
        </p:txBody>
      </p:sp>
      <p:sp>
        <p:nvSpPr>
          <p:cNvPr id="44" name="文本框 43"/>
          <p:cNvSpPr txBox="1"/>
          <p:nvPr>
            <p:custDataLst>
              <p:tags r:id="rId3"/>
            </p:custDataLst>
          </p:nvPr>
        </p:nvSpPr>
        <p:spPr>
          <a:xfrm>
            <a:off x="9212580" y="266700"/>
            <a:ext cx="442722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indent="0" algn="ctr" fontAlgn="auto">
              <a:lnSpc>
                <a:spcPct val="125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Tempus Sans ITC" panose="04020404030D07020202" pitchFamily="82" charset="0"/>
                <a:sym typeface="+mn-lt"/>
              </a:rPr>
              <a:t>研究目的</a:t>
            </a:r>
          </a:p>
        </p:txBody>
      </p:sp>
      <p:sp>
        <p:nvSpPr>
          <p:cNvPr id="45" name="AutoShape 6"/>
          <p:cNvSpPr/>
          <p:nvPr>
            <p:custDataLst>
              <p:tags r:id="rId4"/>
            </p:custDataLst>
          </p:nvPr>
        </p:nvSpPr>
        <p:spPr>
          <a:xfrm>
            <a:off x="10660380" y="820420"/>
            <a:ext cx="1531620" cy="12065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7" name="Group 3"/>
          <p:cNvGrpSpPr/>
          <p:nvPr/>
        </p:nvGrpSpPr>
        <p:grpSpPr>
          <a:xfrm flipH="1">
            <a:off x="-17780" y="336550"/>
            <a:ext cx="818515" cy="358140"/>
            <a:chOff x="0" y="0"/>
            <a:chExt cx="1926480" cy="842012"/>
          </a:xfrm>
        </p:grpSpPr>
        <p:sp>
          <p:nvSpPr>
            <p:cNvPr id="28" name="Freeform 4"/>
            <p:cNvSpPr/>
            <p:nvPr>
              <p:custDataLst>
                <p:tags r:id="rId5"/>
              </p:custDataLst>
            </p:nvPr>
          </p:nvSpPr>
          <p:spPr>
            <a:xfrm rot="-5400000">
              <a:off x="1161462" y="76993"/>
              <a:ext cx="842012" cy="688025"/>
            </a:xfrm>
            <a:custGeom>
              <a:avLst/>
              <a:gdLst/>
              <a:ahLst/>
              <a:cxnLst/>
              <a:rect l="l" t="t" r="r" b="b"/>
              <a:pathLst>
                <a:path w="842012" h="688025">
                  <a:moveTo>
                    <a:pt x="0" y="0"/>
                  </a:moveTo>
                  <a:lnTo>
                    <a:pt x="842011" y="0"/>
                  </a:lnTo>
                  <a:lnTo>
                    <a:pt x="842011" y="688025"/>
                  </a:lnTo>
                  <a:lnTo>
                    <a:pt x="0" y="688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  <p:sp>
          <p:nvSpPr>
            <p:cNvPr id="29" name="Freeform 5"/>
            <p:cNvSpPr/>
            <p:nvPr>
              <p:custDataLst>
                <p:tags r:id="rId6"/>
              </p:custDataLst>
            </p:nvPr>
          </p:nvSpPr>
          <p:spPr>
            <a:xfrm rot="-5400000">
              <a:off x="487750" y="121065"/>
              <a:ext cx="734141" cy="599882"/>
            </a:xfrm>
            <a:custGeom>
              <a:avLst/>
              <a:gdLst/>
              <a:ahLst/>
              <a:cxnLst/>
              <a:rect l="l" t="t" r="r" b="b"/>
              <a:pathLst>
                <a:path w="734141" h="599882">
                  <a:moveTo>
                    <a:pt x="0" y="0"/>
                  </a:moveTo>
                  <a:lnTo>
                    <a:pt x="734141" y="0"/>
                  </a:lnTo>
                  <a:lnTo>
                    <a:pt x="734141" y="599882"/>
                  </a:lnTo>
                  <a:lnTo>
                    <a:pt x="0" y="5998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  <p:sp>
          <p:nvSpPr>
            <p:cNvPr id="30" name="Freeform 6"/>
            <p:cNvSpPr/>
            <p:nvPr>
              <p:custDataLst>
                <p:tags r:id="rId7"/>
              </p:custDataLst>
            </p:nvPr>
          </p:nvSpPr>
          <p:spPr>
            <a:xfrm rot="-5400000">
              <a:off x="-52145" y="188016"/>
              <a:ext cx="570271" cy="465980"/>
            </a:xfrm>
            <a:custGeom>
              <a:avLst/>
              <a:gdLst/>
              <a:ahLst/>
              <a:cxnLst/>
              <a:rect l="l" t="t" r="r" b="b"/>
              <a:pathLst>
                <a:path w="570271" h="465980">
                  <a:moveTo>
                    <a:pt x="0" y="0"/>
                  </a:moveTo>
                  <a:lnTo>
                    <a:pt x="570270" y="0"/>
                  </a:lnTo>
                  <a:lnTo>
                    <a:pt x="570270" y="465980"/>
                  </a:lnTo>
                  <a:lnTo>
                    <a:pt x="0" y="4659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1"/>
          <p:cNvSpPr txBox="1"/>
          <p:nvPr>
            <p:custDataLst>
              <p:tags r:id="rId1"/>
            </p:custDataLst>
          </p:nvPr>
        </p:nvSpPr>
        <p:spPr>
          <a:xfrm>
            <a:off x="436880" y="1092200"/>
            <a:ext cx="6054725" cy="154686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342900" marR="0" indent="-34290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实验材料：</a:t>
            </a:r>
          </a:p>
          <a:p>
            <a:pPr marR="0" indent="45720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使用</a:t>
            </a:r>
            <a:r>
              <a:rPr lang="zh-CN" altLang="en-US" sz="2400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24篇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经过预测试的真假新闻标题作为实验材料（真假各半）</a:t>
            </a:r>
            <a:endParaRPr lang="en-US" sz="2400" spc="169">
              <a:solidFill>
                <a:srgbClr val="545454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16" name="TextBox 21"/>
          <p:cNvSpPr txBox="1"/>
          <p:nvPr>
            <p:custDataLst>
              <p:tags r:id="rId2"/>
            </p:custDataLst>
          </p:nvPr>
        </p:nvSpPr>
        <p:spPr>
          <a:xfrm>
            <a:off x="436880" y="3324860"/>
            <a:ext cx="6054725" cy="228663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342900" marR="0" indent="-34290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实验条件：</a:t>
            </a:r>
          </a:p>
          <a:p>
            <a:pPr marR="0" indent="45720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准确性激励（有信息源）、控制（有信息源）、准确性激励（无信息源）和控制（无信息源）共</a:t>
            </a:r>
            <a:r>
              <a:rPr lang="zh-CN" altLang="en-US" sz="2400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4种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条件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6664325" y="0"/>
            <a:ext cx="5527040" cy="6857365"/>
            <a:chOff x="10495" y="0"/>
            <a:chExt cx="8704" cy="10799"/>
          </a:xfrm>
        </p:grpSpPr>
        <p:sp>
          <p:nvSpPr>
            <p:cNvPr id="2" name="矩形 1"/>
            <p:cNvSpPr/>
            <p:nvPr>
              <p:custDataLst>
                <p:tags r:id="rId7"/>
              </p:custDataLst>
            </p:nvPr>
          </p:nvSpPr>
          <p:spPr>
            <a:xfrm>
              <a:off x="10495" y="0"/>
              <a:ext cx="8705" cy="10799"/>
            </a:xfrm>
            <a:prstGeom prst="rect">
              <a:avLst/>
            </a:prstGeom>
            <a:solidFill>
              <a:srgbClr val="E0BC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Freeform 5"/>
            <p:cNvSpPr/>
            <p:nvPr>
              <p:custDataLst>
                <p:tags r:id="rId8"/>
              </p:custDataLst>
            </p:nvPr>
          </p:nvSpPr>
          <p:spPr>
            <a:xfrm>
              <a:off x="12971" y="3099"/>
              <a:ext cx="671" cy="671"/>
            </a:xfrm>
            <a:custGeom>
              <a:avLst/>
              <a:gdLst/>
              <a:ahLst/>
              <a:cxnLst/>
              <a:rect l="l" t="t" r="r" b="b"/>
              <a:pathLst>
                <a:path w="639053" h="639053">
                  <a:moveTo>
                    <a:pt x="0" y="0"/>
                  </a:moveTo>
                  <a:lnTo>
                    <a:pt x="639053" y="0"/>
                  </a:lnTo>
                  <a:lnTo>
                    <a:pt x="639053" y="639054"/>
                  </a:lnTo>
                  <a:lnTo>
                    <a:pt x="0" y="639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pic>
          <p:nvPicPr>
            <p:cNvPr id="15" name="图片 14" descr="R+trump+gets+endoresement+of+nyc+police+union,+warns+no+one+will+be+safe+in+biden's+america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495" y="7467"/>
              <a:ext cx="5113" cy="3332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624" y="4395"/>
              <a:ext cx="5203" cy="3769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2971" y="2074"/>
              <a:ext cx="5206" cy="3557"/>
            </a:xfrm>
            <a:prstGeom prst="rect">
              <a:avLst/>
            </a:prstGeom>
          </p:spPr>
        </p:pic>
        <p:pic>
          <p:nvPicPr>
            <p:cNvPr id="14" name="图片 13" descr="T+obama+administration+removed+thousands+of+mailboxes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4407" y="0"/>
              <a:ext cx="4793" cy="3191"/>
            </a:xfrm>
            <a:prstGeom prst="rect">
              <a:avLst/>
            </a:prstGeom>
          </p:spPr>
        </p:pic>
      </p:grpSp>
      <p:sp>
        <p:nvSpPr>
          <p:cNvPr id="23" name="TextBox 4"/>
          <p:cNvSpPr txBox="1"/>
          <p:nvPr>
            <p:custDataLst>
              <p:tags r:id="rId3"/>
            </p:custDataLst>
          </p:nvPr>
        </p:nvSpPr>
        <p:spPr>
          <a:xfrm>
            <a:off x="895985" y="-250190"/>
            <a:ext cx="4746625" cy="1076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2935" b="1" spc="282">
                <a:solidFill>
                  <a:srgbClr val="545454"/>
                </a:solidFill>
                <a:latin typeface="Times New Roman" panose="02020603050405020304" charset="0"/>
                <a:ea typeface="字由点字刻宋" panose="00020600040101010101" charset="-122"/>
                <a:cs typeface="Times New Roman" panose="02020603050405020304" charset="0"/>
              </a:rPr>
              <a:t>Methods &amp; Participants</a:t>
            </a:r>
          </a:p>
        </p:txBody>
      </p:sp>
      <p:grpSp>
        <p:nvGrpSpPr>
          <p:cNvPr id="27" name="Group 3"/>
          <p:cNvGrpSpPr/>
          <p:nvPr/>
        </p:nvGrpSpPr>
        <p:grpSpPr>
          <a:xfrm flipH="1">
            <a:off x="-17780" y="336550"/>
            <a:ext cx="818515" cy="358140"/>
            <a:chOff x="0" y="0"/>
            <a:chExt cx="1926480" cy="842012"/>
          </a:xfrm>
        </p:grpSpPr>
        <p:sp>
          <p:nvSpPr>
            <p:cNvPr id="28" name="Freeform 4"/>
            <p:cNvSpPr/>
            <p:nvPr>
              <p:custDataLst>
                <p:tags r:id="rId4"/>
              </p:custDataLst>
            </p:nvPr>
          </p:nvSpPr>
          <p:spPr>
            <a:xfrm rot="-5400000">
              <a:off x="1161462" y="76993"/>
              <a:ext cx="842012" cy="688025"/>
            </a:xfrm>
            <a:custGeom>
              <a:avLst/>
              <a:gdLst/>
              <a:ahLst/>
              <a:cxnLst/>
              <a:rect l="l" t="t" r="r" b="b"/>
              <a:pathLst>
                <a:path w="842012" h="688025">
                  <a:moveTo>
                    <a:pt x="0" y="0"/>
                  </a:moveTo>
                  <a:lnTo>
                    <a:pt x="842011" y="0"/>
                  </a:lnTo>
                  <a:lnTo>
                    <a:pt x="842011" y="688025"/>
                  </a:lnTo>
                  <a:lnTo>
                    <a:pt x="0" y="688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</p:sp>
        <p:sp>
          <p:nvSpPr>
            <p:cNvPr id="6" name="Freeform 5"/>
            <p:cNvSpPr/>
            <p:nvPr>
              <p:custDataLst>
                <p:tags r:id="rId5"/>
              </p:custDataLst>
            </p:nvPr>
          </p:nvSpPr>
          <p:spPr>
            <a:xfrm rot="-5400000">
              <a:off x="487750" y="121065"/>
              <a:ext cx="734141" cy="599882"/>
            </a:xfrm>
            <a:custGeom>
              <a:avLst/>
              <a:gdLst/>
              <a:ahLst/>
              <a:cxnLst/>
              <a:rect l="l" t="t" r="r" b="b"/>
              <a:pathLst>
                <a:path w="734141" h="599882">
                  <a:moveTo>
                    <a:pt x="0" y="0"/>
                  </a:moveTo>
                  <a:lnTo>
                    <a:pt x="734141" y="0"/>
                  </a:lnTo>
                  <a:lnTo>
                    <a:pt x="734141" y="599882"/>
                  </a:lnTo>
                  <a:lnTo>
                    <a:pt x="0" y="5998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</p:sp>
        <p:sp>
          <p:nvSpPr>
            <p:cNvPr id="30" name="Freeform 6"/>
            <p:cNvSpPr/>
            <p:nvPr>
              <p:custDataLst>
                <p:tags r:id="rId6"/>
              </p:custDataLst>
            </p:nvPr>
          </p:nvSpPr>
          <p:spPr>
            <a:xfrm rot="-5400000">
              <a:off x="-52145" y="188016"/>
              <a:ext cx="570271" cy="465980"/>
            </a:xfrm>
            <a:custGeom>
              <a:avLst/>
              <a:gdLst/>
              <a:ahLst/>
              <a:cxnLst/>
              <a:rect l="l" t="t" r="r" b="b"/>
              <a:pathLst>
                <a:path w="570271" h="465980">
                  <a:moveTo>
                    <a:pt x="0" y="0"/>
                  </a:moveTo>
                  <a:lnTo>
                    <a:pt x="570270" y="0"/>
                  </a:lnTo>
                  <a:lnTo>
                    <a:pt x="570270" y="465980"/>
                  </a:lnTo>
                  <a:lnTo>
                    <a:pt x="0" y="4659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1"/>
          <p:cNvSpPr txBox="1"/>
          <p:nvPr>
            <p:custDataLst>
              <p:tags r:id="rId1"/>
            </p:custDataLst>
          </p:nvPr>
        </p:nvSpPr>
        <p:spPr>
          <a:xfrm>
            <a:off x="718820" y="1092200"/>
            <a:ext cx="10703560" cy="174307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342900" marR="0" indent="-34290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实验流程：</a:t>
            </a:r>
          </a:p>
          <a:p>
            <a:pPr marR="0" indent="45720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向被试展示这些图片（模拟新闻文章在Facebook提要上的预览形式），并要求被试在1（“极不准确”）至6（“极其准确”）的范围内，对标题中的内容进行准确性评估</a:t>
            </a:r>
          </a:p>
        </p:txBody>
      </p:sp>
      <p:sp>
        <p:nvSpPr>
          <p:cNvPr id="16" name="TextBox 21"/>
          <p:cNvSpPr txBox="1"/>
          <p:nvPr/>
        </p:nvSpPr>
        <p:spPr>
          <a:xfrm>
            <a:off x="718820" y="3870960"/>
            <a:ext cx="10703560" cy="228663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342900" marR="0" indent="-34290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被试：</a:t>
            </a:r>
          </a:p>
          <a:p>
            <a:pPr marR="0" indent="45720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通</a:t>
            </a:r>
            <a:r>
              <a:rPr lang="zh-CN" altLang="en-US" sz="2400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过调查平台Prolific招募具有全国代表性的1000余名被试。剔除95名没有通过注意力检测和39名没有通过测谎题的被试，最终剩余921名(439 M, 470 F, 12 transgender/non-binary/other; age: </a:t>
            </a:r>
            <a:r>
              <a:rPr lang="zh-CN" altLang="en-US" sz="2400" i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M</a:t>
            </a:r>
            <a:r>
              <a:rPr lang="zh-CN" altLang="en-US" sz="2400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= 40.07, </a:t>
            </a:r>
            <a:r>
              <a:rPr lang="zh-CN" altLang="en-US" sz="2400" i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SD</a:t>
            </a:r>
            <a:r>
              <a:rPr lang="zh-CN" altLang="en-US" sz="2400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= 14.67)</a:t>
            </a:r>
          </a:p>
        </p:txBody>
      </p:sp>
      <p:sp>
        <p:nvSpPr>
          <p:cNvPr id="8" name="AutoShape 7"/>
          <p:cNvSpPr/>
          <p:nvPr/>
        </p:nvSpPr>
        <p:spPr>
          <a:xfrm>
            <a:off x="718820" y="3712845"/>
            <a:ext cx="10703560" cy="3302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4"/>
          <p:cNvSpPr txBox="1"/>
          <p:nvPr>
            <p:custDataLst>
              <p:tags r:id="rId2"/>
            </p:custDataLst>
          </p:nvPr>
        </p:nvSpPr>
        <p:spPr>
          <a:xfrm>
            <a:off x="895985" y="-250190"/>
            <a:ext cx="4746625" cy="1076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2935" b="1" spc="282">
                <a:solidFill>
                  <a:srgbClr val="545454"/>
                </a:solidFill>
                <a:latin typeface="Times New Roman" panose="02020603050405020304" charset="0"/>
                <a:ea typeface="字由点字刻宋" panose="00020600040101010101" charset="-122"/>
                <a:cs typeface="Times New Roman" panose="02020603050405020304" charset="0"/>
              </a:rPr>
              <a:t>Methods &amp; Participants</a:t>
            </a:r>
          </a:p>
        </p:txBody>
      </p:sp>
      <p:grpSp>
        <p:nvGrpSpPr>
          <p:cNvPr id="27" name="Group 3"/>
          <p:cNvGrpSpPr/>
          <p:nvPr/>
        </p:nvGrpSpPr>
        <p:grpSpPr>
          <a:xfrm flipH="1">
            <a:off x="-17780" y="336550"/>
            <a:ext cx="818515" cy="358140"/>
            <a:chOff x="0" y="0"/>
            <a:chExt cx="1926480" cy="842012"/>
          </a:xfrm>
        </p:grpSpPr>
        <p:sp>
          <p:nvSpPr>
            <p:cNvPr id="28" name="Freeform 4"/>
            <p:cNvSpPr/>
            <p:nvPr>
              <p:custDataLst>
                <p:tags r:id="rId3"/>
              </p:custDataLst>
            </p:nvPr>
          </p:nvSpPr>
          <p:spPr>
            <a:xfrm rot="-5400000">
              <a:off x="1161462" y="76993"/>
              <a:ext cx="842012" cy="688025"/>
            </a:xfrm>
            <a:custGeom>
              <a:avLst/>
              <a:gdLst/>
              <a:ahLst/>
              <a:cxnLst/>
              <a:rect l="l" t="t" r="r" b="b"/>
              <a:pathLst>
                <a:path w="842012" h="688025">
                  <a:moveTo>
                    <a:pt x="0" y="0"/>
                  </a:moveTo>
                  <a:lnTo>
                    <a:pt x="842011" y="0"/>
                  </a:lnTo>
                  <a:lnTo>
                    <a:pt x="842011" y="688025"/>
                  </a:lnTo>
                  <a:lnTo>
                    <a:pt x="0" y="688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6" name="Freeform 5"/>
            <p:cNvSpPr/>
            <p:nvPr>
              <p:custDataLst>
                <p:tags r:id="rId4"/>
              </p:custDataLst>
            </p:nvPr>
          </p:nvSpPr>
          <p:spPr>
            <a:xfrm rot="-5400000">
              <a:off x="487750" y="121065"/>
              <a:ext cx="734141" cy="599882"/>
            </a:xfrm>
            <a:custGeom>
              <a:avLst/>
              <a:gdLst/>
              <a:ahLst/>
              <a:cxnLst/>
              <a:rect l="l" t="t" r="r" b="b"/>
              <a:pathLst>
                <a:path w="734141" h="599882">
                  <a:moveTo>
                    <a:pt x="0" y="0"/>
                  </a:moveTo>
                  <a:lnTo>
                    <a:pt x="734141" y="0"/>
                  </a:lnTo>
                  <a:lnTo>
                    <a:pt x="734141" y="599882"/>
                  </a:lnTo>
                  <a:lnTo>
                    <a:pt x="0" y="5998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30" name="Freeform 6"/>
            <p:cNvSpPr/>
            <p:nvPr>
              <p:custDataLst>
                <p:tags r:id="rId5"/>
              </p:custDataLst>
            </p:nvPr>
          </p:nvSpPr>
          <p:spPr>
            <a:xfrm rot="-5400000">
              <a:off x="-52145" y="188016"/>
              <a:ext cx="570271" cy="465980"/>
            </a:xfrm>
            <a:custGeom>
              <a:avLst/>
              <a:gdLst/>
              <a:ahLst/>
              <a:cxnLst/>
              <a:rect l="l" t="t" r="r" b="b"/>
              <a:pathLst>
                <a:path w="570271" h="465980">
                  <a:moveTo>
                    <a:pt x="0" y="0"/>
                  </a:moveTo>
                  <a:lnTo>
                    <a:pt x="570270" y="0"/>
                  </a:lnTo>
                  <a:lnTo>
                    <a:pt x="570270" y="465980"/>
                  </a:lnTo>
                  <a:lnTo>
                    <a:pt x="0" y="4659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矩形 79"/>
          <p:cNvSpPr/>
          <p:nvPr/>
        </p:nvSpPr>
        <p:spPr>
          <a:xfrm>
            <a:off x="3276600" y="0"/>
            <a:ext cx="8999855" cy="6858000"/>
          </a:xfrm>
          <a:prstGeom prst="rect">
            <a:avLst/>
          </a:prstGeom>
          <a:solidFill>
            <a:srgbClr val="E0BC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467995" y="391795"/>
            <a:ext cx="5537942" cy="5537942"/>
            <a:chOff x="737" y="617"/>
            <a:chExt cx="8721" cy="8721"/>
          </a:xfrm>
        </p:grpSpPr>
        <p:sp>
          <p:nvSpPr>
            <p:cNvPr id="7" name="Freeform 17"/>
            <p:cNvSpPr/>
            <p:nvPr>
              <p:custDataLst>
                <p:tags r:id="rId11"/>
              </p:custDataLst>
            </p:nvPr>
          </p:nvSpPr>
          <p:spPr>
            <a:xfrm>
              <a:off x="737" y="617"/>
              <a:ext cx="8721" cy="8721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50000">
                  <a:srgbClr val="FFFFFF">
                    <a:alpha val="20000"/>
                  </a:srgbClr>
                </a:gs>
                <a:gs pos="100000">
                  <a:srgbClr val="FFFFFF">
                    <a:alpha val="65500"/>
                  </a:srgbClr>
                </a:gs>
              </a:gsLst>
              <a:path path="circle">
                <a:fillToRect l="50000" t="50000" r="50000" b="50000"/>
              </a:path>
            </a:gradFill>
            <a:ln w="19050" cap="sq">
              <a:gradFill>
                <a:gsLst>
                  <a:gs pos="0">
                    <a:srgbClr val="E0BCC0"/>
                  </a:gs>
                  <a:gs pos="25000">
                    <a:srgbClr val="4C4C4C">
                      <a:alpha val="0"/>
                    </a:srgbClr>
                  </a:gs>
                  <a:gs pos="50000">
                    <a:srgbClr val="A6A6A6">
                      <a:alpha val="0"/>
                    </a:srgbClr>
                  </a:gs>
                  <a:gs pos="75000">
                    <a:srgbClr val="A6A6A6">
                      <a:alpha val="0"/>
                    </a:srgbClr>
                  </a:gs>
                  <a:gs pos="100000">
                    <a:srgbClr val="E0BCC0"/>
                  </a:gs>
                </a:gsLst>
                <a:lin ang="0"/>
              </a:gradFill>
              <a:prstDash val="solid"/>
              <a:miter/>
            </a:ln>
          </p:spPr>
        </p:sp>
        <p:grpSp>
          <p:nvGrpSpPr>
            <p:cNvPr id="5" name="组合 4"/>
            <p:cNvGrpSpPr/>
            <p:nvPr/>
          </p:nvGrpSpPr>
          <p:grpSpPr>
            <a:xfrm>
              <a:off x="2763" y="2705"/>
              <a:ext cx="4670" cy="4670"/>
              <a:chOff x="2343" y="1925"/>
              <a:chExt cx="4670" cy="4670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2343" y="1925"/>
                <a:ext cx="4670" cy="4670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B0C9C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2662" y="2244"/>
                <a:ext cx="4032" cy="4032"/>
              </a:xfrm>
              <a:prstGeom prst="ellipse">
                <a:avLst/>
              </a:prstGeom>
              <a:solidFill>
                <a:srgbClr val="B2C8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3065" y="3098"/>
                <a:ext cx="3226" cy="2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sz="16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defRPr>
                </a:lvl1pPr>
              </a:lstStyle>
              <a:p>
                <a:pPr algn="ctr"/>
                <a:r>
                  <a:rPr lang="en-US" altLang="zh-CN" sz="6000" dirty="0">
                    <a:solidFill>
                      <a:schemeClr val="tx1"/>
                    </a:solidFill>
                    <a:latin typeface="Tempus Sans ITC" panose="04020404030D07020202" pitchFamily="82" charset="0"/>
                    <a:sym typeface="+mn-lt"/>
                  </a:rPr>
                  <a:t>03</a:t>
                </a:r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2662" y="2182"/>
                <a:ext cx="4032" cy="4032"/>
              </a:xfrm>
              <a:prstGeom prst="ellipse">
                <a:avLst/>
              </a:prstGeom>
              <a:solidFill>
                <a:srgbClr val="E0BC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3064" y="2987"/>
                <a:ext cx="3226" cy="2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sz="16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defRPr>
                </a:lvl1pPr>
              </a:lstStyle>
              <a:p>
                <a:pPr algn="ctr"/>
                <a:r>
                  <a:rPr lang="en-US" altLang="zh-CN" sz="6000" dirty="0">
                    <a:solidFill>
                      <a:schemeClr val="tx1"/>
                    </a:solidFill>
                    <a:latin typeface="Tempus Sans ITC" panose="04020404030D07020202" pitchFamily="82" charset="0"/>
                    <a:sym typeface="+mn-lt"/>
                  </a:rPr>
                  <a:t>03</a:t>
                </a: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4854890" y="946615"/>
            <a:ext cx="291211" cy="291211"/>
            <a:chOff x="0" y="0"/>
            <a:chExt cx="812800" cy="812800"/>
          </a:xfrm>
          <a:solidFill>
            <a:srgbClr val="D40000">
              <a:alpha val="16000"/>
            </a:srgbClr>
          </a:solidFill>
        </p:grpSpPr>
        <p:sp>
          <p:nvSpPr>
            <p:cNvPr id="35" name="Freeform 35"/>
            <p:cNvSpPr/>
            <p:nvPr>
              <p:custDataLst>
                <p:tags r:id="rId9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</p:sp>
        <p:sp>
          <p:nvSpPr>
            <p:cNvPr id="36" name="TextBox 36"/>
            <p:cNvSpPr txBox="1"/>
            <p:nvPr>
              <p:custDataLst>
                <p:tags r:id="rId10"/>
              </p:custDataLst>
            </p:nvPr>
          </p:nvSpPr>
          <p:spPr>
            <a:xfrm>
              <a:off x="76200" y="28575"/>
              <a:ext cx="660400" cy="70802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</p:txBody>
        </p:sp>
      </p:grpSp>
      <p:sp>
        <p:nvSpPr>
          <p:cNvPr id="37" name="TextBox 37"/>
          <p:cNvSpPr txBox="1"/>
          <p:nvPr>
            <p:custDataLst>
              <p:tags r:id="rId1"/>
            </p:custDataLst>
          </p:nvPr>
        </p:nvSpPr>
        <p:spPr>
          <a:xfrm>
            <a:off x="5626643" y="760698"/>
            <a:ext cx="4258171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altLang="zh-CN" sz="3600" spc="169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Part0 </a:t>
            </a:r>
            <a:r>
              <a:rPr lang="zh-CN" altLang="en-US" sz="3600" spc="169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原文结果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5810419" y="3043661"/>
            <a:ext cx="291211" cy="291211"/>
            <a:chOff x="0" y="0"/>
            <a:chExt cx="812800" cy="812800"/>
          </a:xfrm>
          <a:solidFill>
            <a:srgbClr val="D40000">
              <a:alpha val="16000"/>
            </a:srgbClr>
          </a:solidFill>
        </p:grpSpPr>
        <p:sp>
          <p:nvSpPr>
            <p:cNvPr id="40" name="Freeform 40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</p:sp>
        <p:sp>
          <p:nvSpPr>
            <p:cNvPr id="41" name="TextBox 41"/>
            <p:cNvSpPr txBox="1"/>
            <p:nvPr>
              <p:custDataLst>
                <p:tags r:id="rId8"/>
              </p:custDataLst>
            </p:nvPr>
          </p:nvSpPr>
          <p:spPr>
            <a:xfrm>
              <a:off x="76200" y="28575"/>
              <a:ext cx="660400" cy="70802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</p:txBody>
        </p:sp>
      </p:grpSp>
      <p:sp>
        <p:nvSpPr>
          <p:cNvPr id="42" name="TextBox 42"/>
          <p:cNvSpPr txBox="1"/>
          <p:nvPr>
            <p:custDataLst>
              <p:tags r:id="rId2"/>
            </p:custDataLst>
          </p:nvPr>
        </p:nvSpPr>
        <p:spPr>
          <a:xfrm>
            <a:off x="6541135" y="2808605"/>
            <a:ext cx="4715510" cy="645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altLang="zh-CN" sz="3600" spc="169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Part1 </a:t>
            </a:r>
            <a:r>
              <a:rPr lang="zh-CN" altLang="en-US" sz="3600" spc="169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三</a:t>
            </a:r>
            <a:r>
              <a:rPr lang="zh-CN" altLang="en-US" sz="3600" spc="169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种模型比较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4854890" y="5161704"/>
            <a:ext cx="291211" cy="291211"/>
            <a:chOff x="0" y="0"/>
            <a:chExt cx="812800" cy="812800"/>
          </a:xfrm>
          <a:solidFill>
            <a:srgbClr val="D40000">
              <a:alpha val="16000"/>
            </a:srgbClr>
          </a:solidFill>
        </p:grpSpPr>
        <p:sp>
          <p:nvSpPr>
            <p:cNvPr id="45" name="Freeform 45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</p:sp>
        <p:sp>
          <p:nvSpPr>
            <p:cNvPr id="46" name="TextBox 46"/>
            <p:cNvSpPr txBox="1"/>
            <p:nvPr>
              <p:custDataLst>
                <p:tags r:id="rId6"/>
              </p:custDataLst>
            </p:nvPr>
          </p:nvSpPr>
          <p:spPr>
            <a:xfrm>
              <a:off x="76200" y="28575"/>
              <a:ext cx="660400" cy="70802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</p:txBody>
        </p:sp>
      </p:grpSp>
      <p:sp>
        <p:nvSpPr>
          <p:cNvPr id="47" name="TextBox 47"/>
          <p:cNvSpPr txBox="1"/>
          <p:nvPr>
            <p:custDataLst>
              <p:tags r:id="rId3"/>
            </p:custDataLst>
          </p:nvPr>
        </p:nvSpPr>
        <p:spPr>
          <a:xfrm>
            <a:off x="5626735" y="4856480"/>
            <a:ext cx="5150485" cy="1292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altLang="zh-CN" sz="3600" spc="169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Part2</a:t>
            </a:r>
            <a:r>
              <a:rPr lang="zh-CN" altLang="en-US" sz="3600" spc="169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基于信号检测论的贝叶斯分析</a:t>
            </a:r>
          </a:p>
        </p:txBody>
      </p:sp>
      <p:sp>
        <p:nvSpPr>
          <p:cNvPr id="78" name="文本框 77"/>
          <p:cNvSpPr txBox="1"/>
          <p:nvPr>
            <p:custDataLst>
              <p:tags r:id="rId4"/>
            </p:custDataLst>
          </p:nvPr>
        </p:nvSpPr>
        <p:spPr>
          <a:xfrm>
            <a:off x="1023039" y="5929630"/>
            <a:ext cx="4427855" cy="6807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sz="36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Analysis &amp; Results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>
            <p:custDataLst>
              <p:tags r:id="rId1"/>
            </p:custDataLst>
          </p:nvPr>
        </p:nvSpPr>
        <p:spPr>
          <a:xfrm>
            <a:off x="1033780" y="-250190"/>
            <a:ext cx="4207510" cy="1076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2935" b="1" spc="282">
                <a:solidFill>
                  <a:srgbClr val="5454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字由点字刻宋" panose="00020600040101010101" charset="-122"/>
                <a:cs typeface="Times New Roman" panose="02020603050405020304" charset="0"/>
                <a:sym typeface="+mn-lt"/>
              </a:rPr>
              <a:t>Analysis &amp; Results</a:t>
            </a:r>
            <a:endParaRPr lang="en-US" sz="2935" b="1" spc="282">
              <a:solidFill>
                <a:srgbClr val="5454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字由点字刻宋" panose="00020600040101010101" charset="-122"/>
              <a:cs typeface="Times New Roman" panose="0202060305040502030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2"/>
            </p:custDataLst>
          </p:nvPr>
        </p:nvSpPr>
        <p:spPr>
          <a:xfrm>
            <a:off x="9212580" y="266700"/>
            <a:ext cx="442722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indent="0" algn="ctr" fontAlgn="auto">
              <a:lnSpc>
                <a:spcPct val="125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Tempus Sans ITC" panose="04020404030D07020202" pitchFamily="82" charset="0"/>
                <a:sym typeface="+mn-lt"/>
              </a:rPr>
              <a:t>原文结果</a:t>
            </a:r>
          </a:p>
        </p:txBody>
      </p:sp>
      <p:sp>
        <p:nvSpPr>
          <p:cNvPr id="45" name="AutoShape 6"/>
          <p:cNvSpPr/>
          <p:nvPr>
            <p:custDataLst>
              <p:tags r:id="rId3"/>
            </p:custDataLst>
          </p:nvPr>
        </p:nvSpPr>
        <p:spPr>
          <a:xfrm>
            <a:off x="10660380" y="820420"/>
            <a:ext cx="1531620" cy="12065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/>
          <p:cNvSpPr txBox="1"/>
          <p:nvPr>
            <p:custDataLst>
              <p:tags r:id="rId4"/>
            </p:custDataLst>
          </p:nvPr>
        </p:nvSpPr>
        <p:spPr>
          <a:xfrm>
            <a:off x="744220" y="1363980"/>
            <a:ext cx="10703560" cy="174307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342900" marR="0" indent="-34290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sz="2400" spc="169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得到与实验1和实验2相同的结果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</a:p>
          <a:p>
            <a:pPr marR="0" indent="45720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2400" spc="169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1</a:t>
            </a:r>
            <a:r>
              <a:rPr lang="zh-CN" altLang="en-US" sz="2400" spc="169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）准确性激励条件显著提高了新闻辨别力，</a:t>
            </a:r>
            <a:r>
              <a:rPr lang="zh-CN" altLang="en-US" sz="2400" i="1" spc="169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F</a:t>
            </a:r>
            <a:r>
              <a:rPr lang="zh-CN" altLang="en-US" sz="2400" spc="169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= 4.44, </a:t>
            </a:r>
            <a:r>
              <a:rPr lang="en-US" altLang="zh-CN" sz="2400" i="1" spc="169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p</a:t>
            </a:r>
            <a:r>
              <a:rPr lang="zh-CN" altLang="en-US" sz="2400" spc="169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= 0.035, </a:t>
            </a:r>
          </a:p>
          <a:p>
            <a:pPr marR="0" indent="45720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2400" i="1" spc="169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η</a:t>
            </a:r>
            <a:r>
              <a:rPr lang="zh-CN" altLang="en-US" sz="2400" i="1" spc="169" baseline="300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2</a:t>
            </a:r>
            <a:r>
              <a:rPr lang="zh-CN" altLang="en-US" sz="2400" spc="169" baseline="-250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G</a:t>
            </a:r>
            <a:r>
              <a:rPr lang="zh-CN" altLang="en-US" sz="2400" spc="169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= 0.01</a:t>
            </a:r>
          </a:p>
          <a:p>
            <a:pPr marR="0" indent="45720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2400" spc="169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2</a:t>
            </a:r>
            <a:r>
              <a:rPr lang="zh-CN" altLang="en-US" sz="2400" spc="169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）降低了党派偏见，</a:t>
            </a:r>
            <a:r>
              <a:rPr lang="zh-CN" altLang="en-US" sz="2400" i="1" spc="169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F</a:t>
            </a:r>
            <a:r>
              <a:rPr lang="zh-CN" altLang="en-US" sz="2400" spc="169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= 18.21, </a:t>
            </a:r>
            <a:r>
              <a:rPr lang="en-US" altLang="zh-CN" sz="2400" i="1" spc="169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p</a:t>
            </a:r>
            <a:r>
              <a:rPr lang="zh-CN" altLang="en-US" sz="2400" spc="169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&lt; 0.001, </a:t>
            </a:r>
            <a:r>
              <a:rPr lang="zh-CN" altLang="en-US" sz="2400" i="1" spc="169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η</a:t>
            </a:r>
            <a:r>
              <a:rPr lang="zh-CN" altLang="en-US" sz="2400" i="1" spc="169" baseline="300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2</a:t>
            </a:r>
            <a:r>
              <a:rPr lang="zh-CN" altLang="en-US" sz="2400" spc="169" baseline="-250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G</a:t>
            </a:r>
            <a:r>
              <a:rPr lang="zh-CN" altLang="en-US" sz="2400" spc="169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= 0.02</a:t>
            </a:r>
          </a:p>
          <a:p>
            <a:pPr marR="0" indent="45720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2400" spc="169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3</a:t>
            </a:r>
            <a:r>
              <a:rPr lang="zh-CN" altLang="en-US" sz="2400" spc="169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）增加了被评为准确的政治不一致真实文章的数量，</a:t>
            </a:r>
            <a:r>
              <a:rPr lang="zh-CN" altLang="en-US" sz="2400" i="1" spc="169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F</a:t>
            </a:r>
            <a:r>
              <a:rPr lang="zh-CN" altLang="en-US" sz="2400" spc="169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= </a:t>
            </a:r>
            <a:r>
              <a:rPr lang="en-US" altLang="zh-CN" sz="2400" spc="169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20.94</a:t>
            </a:r>
            <a:r>
              <a:rPr lang="zh-CN" altLang="en-US" sz="2400" spc="169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,</a:t>
            </a:r>
          </a:p>
          <a:p>
            <a:pPr marR="0" indent="45720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2400" spc="169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2400" i="1" spc="169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p</a:t>
            </a:r>
            <a:r>
              <a:rPr lang="zh-CN" altLang="en-US" sz="2400" spc="169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&lt; 0.001, </a:t>
            </a:r>
            <a:r>
              <a:rPr lang="zh-CN" altLang="en-US" sz="2400" i="1" spc="169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η</a:t>
            </a:r>
            <a:r>
              <a:rPr lang="zh-CN" altLang="en-US" sz="2400" i="1" spc="169" baseline="300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2</a:t>
            </a:r>
            <a:r>
              <a:rPr lang="zh-CN" altLang="en-US" sz="2400" spc="169" baseline="-2500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G</a:t>
            </a:r>
            <a:r>
              <a:rPr lang="zh-CN" altLang="en-US" sz="2400" spc="169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= 0.0</a:t>
            </a:r>
            <a:r>
              <a:rPr lang="en-US" altLang="zh-CN" sz="2400" spc="169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2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-1724" y="5754674"/>
            <a:ext cx="12192000" cy="1106333"/>
            <a:chOff x="12383" y="1139951"/>
            <a:chExt cx="12192000" cy="757845"/>
          </a:xfrm>
        </p:grpSpPr>
        <p:sp>
          <p:nvSpPr>
            <p:cNvPr id="7" name="矩形 6"/>
            <p:cNvSpPr/>
            <p:nvPr>
              <p:custDataLst>
                <p:tags r:id="rId8"/>
              </p:custDataLst>
            </p:nvPr>
          </p:nvSpPr>
          <p:spPr>
            <a:xfrm>
              <a:off x="12383" y="1139951"/>
              <a:ext cx="12192000" cy="757845"/>
            </a:xfrm>
            <a:prstGeom prst="rect">
              <a:avLst/>
            </a:prstGeom>
            <a:solidFill>
              <a:srgbClr val="E0BCC0"/>
            </a:solidFill>
            <a:ln>
              <a:noFill/>
            </a:ln>
            <a:effectLst>
              <a:outerShdw blurRad="127000" dist="38100" dir="5400000" algn="t" rotWithShape="0">
                <a:srgbClr val="0677D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prstClr val="white"/>
                </a:solidFill>
                <a:latin typeface="Montserrat" panose="00000500000000000000"/>
                <a:ea typeface="阿里巴巴普惠体 R" panose="00020600040101010101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9"/>
              </p:custDataLst>
            </p:nvPr>
          </p:nvSpPr>
          <p:spPr>
            <a:xfrm>
              <a:off x="805339" y="1340097"/>
              <a:ext cx="10606088" cy="357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>
                      <a:srgbClr val="C00000">
                        <a:alpha val="43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实验的结果可能</a:t>
              </a:r>
              <a:r>
                <a:rPr kumimoji="0" 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>
                      <a:srgbClr val="C00000">
                        <a:alpha val="43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能够</a:t>
              </a:r>
              <a:r>
                <a:rPr kumimoji="0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>
                      <a:srgbClr val="C00000">
                        <a:alpha val="43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推广到整个美国人群</a:t>
              </a:r>
            </a:p>
          </p:txBody>
        </p:sp>
      </p:grpSp>
      <p:grpSp>
        <p:nvGrpSpPr>
          <p:cNvPr id="27" name="Group 3"/>
          <p:cNvGrpSpPr/>
          <p:nvPr/>
        </p:nvGrpSpPr>
        <p:grpSpPr>
          <a:xfrm flipH="1">
            <a:off x="-17780" y="336550"/>
            <a:ext cx="818515" cy="358140"/>
            <a:chOff x="0" y="0"/>
            <a:chExt cx="1926480" cy="842012"/>
          </a:xfrm>
        </p:grpSpPr>
        <p:sp>
          <p:nvSpPr>
            <p:cNvPr id="28" name="Freeform 4"/>
            <p:cNvSpPr/>
            <p:nvPr>
              <p:custDataLst>
                <p:tags r:id="rId5"/>
              </p:custDataLst>
            </p:nvPr>
          </p:nvSpPr>
          <p:spPr>
            <a:xfrm rot="-5400000">
              <a:off x="1161462" y="76993"/>
              <a:ext cx="842012" cy="688025"/>
            </a:xfrm>
            <a:custGeom>
              <a:avLst/>
              <a:gdLst/>
              <a:ahLst/>
              <a:cxnLst/>
              <a:rect l="l" t="t" r="r" b="b"/>
              <a:pathLst>
                <a:path w="842012" h="688025">
                  <a:moveTo>
                    <a:pt x="0" y="0"/>
                  </a:moveTo>
                  <a:lnTo>
                    <a:pt x="842011" y="0"/>
                  </a:lnTo>
                  <a:lnTo>
                    <a:pt x="842011" y="688025"/>
                  </a:lnTo>
                  <a:lnTo>
                    <a:pt x="0" y="688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  <p:sp>
          <p:nvSpPr>
            <p:cNvPr id="6" name="Freeform 5"/>
            <p:cNvSpPr/>
            <p:nvPr>
              <p:custDataLst>
                <p:tags r:id="rId6"/>
              </p:custDataLst>
            </p:nvPr>
          </p:nvSpPr>
          <p:spPr>
            <a:xfrm rot="-5400000">
              <a:off x="487750" y="121065"/>
              <a:ext cx="734141" cy="599882"/>
            </a:xfrm>
            <a:custGeom>
              <a:avLst/>
              <a:gdLst/>
              <a:ahLst/>
              <a:cxnLst/>
              <a:rect l="l" t="t" r="r" b="b"/>
              <a:pathLst>
                <a:path w="734141" h="599882">
                  <a:moveTo>
                    <a:pt x="0" y="0"/>
                  </a:moveTo>
                  <a:lnTo>
                    <a:pt x="734141" y="0"/>
                  </a:lnTo>
                  <a:lnTo>
                    <a:pt x="734141" y="599882"/>
                  </a:lnTo>
                  <a:lnTo>
                    <a:pt x="0" y="5998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  <p:sp>
          <p:nvSpPr>
            <p:cNvPr id="30" name="Freeform 6"/>
            <p:cNvSpPr/>
            <p:nvPr>
              <p:custDataLst>
                <p:tags r:id="rId7"/>
              </p:custDataLst>
            </p:nvPr>
          </p:nvSpPr>
          <p:spPr>
            <a:xfrm rot="-5400000">
              <a:off x="-52145" y="188016"/>
              <a:ext cx="570271" cy="465980"/>
            </a:xfrm>
            <a:custGeom>
              <a:avLst/>
              <a:gdLst/>
              <a:ahLst/>
              <a:cxnLst/>
              <a:rect l="l" t="t" r="r" b="b"/>
              <a:pathLst>
                <a:path w="570271" h="465980">
                  <a:moveTo>
                    <a:pt x="0" y="0"/>
                  </a:moveTo>
                  <a:lnTo>
                    <a:pt x="570270" y="0"/>
                  </a:lnTo>
                  <a:lnTo>
                    <a:pt x="570270" y="465980"/>
                  </a:lnTo>
                  <a:lnTo>
                    <a:pt x="0" y="4659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jb3VudCI6MSwiaGRpZCI6IjhiZDBhN2MwMmViMWQ3NjNjYjJhMjhkNTE1MTU5NGVjIiwidXNlckNvdW50Ijox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92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693</Words>
  <Application>Microsoft Office PowerPoint</Application>
  <PresentationFormat>宽屏</PresentationFormat>
  <Paragraphs>71</Paragraphs>
  <Slides>12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微软雅黑</vt:lpstr>
      <vt:lpstr>Calibri</vt:lpstr>
      <vt:lpstr>思源宋体 CN Heavy</vt:lpstr>
      <vt:lpstr>Montserrat</vt:lpstr>
      <vt:lpstr>等线 Light</vt:lpstr>
      <vt:lpstr>Times New Roman</vt:lpstr>
      <vt:lpstr>Arial</vt:lpstr>
      <vt:lpstr>Tempus Sans ITC</vt:lpstr>
      <vt:lpstr>等线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HEDY</dc:creator>
  <cp:lastModifiedBy>Frrr</cp:lastModifiedBy>
  <cp:revision>17</cp:revision>
  <dcterms:created xsi:type="dcterms:W3CDTF">2020-02-06T15:43:00Z</dcterms:created>
  <dcterms:modified xsi:type="dcterms:W3CDTF">2024-01-19T14:14:23Z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E575B6E3C51C43F3971ECB76A58AD3A1_13</vt:lpwstr>
  </property>
  <property fmtid="{D5CDD505-2E9C-101B-9397-08002B2CF9AE}" pid="3" name="KSOProductBuildVer">
    <vt:lpwstr>2052-12.1.0.16120</vt:lpwstr>
  </property>
  <property fmtid="{D5CDD505-2E9C-101B-9397-08002B2CF9AE}" pid="4" name="KSOTemplateUUID">
    <vt:lpwstr>v1.0_mb_ZkhkdZZCEExNSE+3XXn+9g==</vt:lpwstr>
  </property>
</Properties>
</file>